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3" r:id="rId18"/>
    <p:sldId id="274" r:id="rId19"/>
    <p:sldId id="275" r:id="rId20"/>
    <p:sldId id="276" r:id="rId21"/>
    <p:sldId id="277" r:id="rId22"/>
    <p:sldId id="278" r:id="rId23"/>
    <p:sldId id="279" r:id="rId24"/>
    <p:sldId id="286" r:id="rId25"/>
    <p:sldId id="287" r:id="rId26"/>
    <p:sldId id="294" r:id="rId27"/>
    <p:sldId id="285" r:id="rId28"/>
    <p:sldId id="288" r:id="rId29"/>
    <p:sldId id="295" r:id="rId30"/>
    <p:sldId id="290" r:id="rId31"/>
    <p:sldId id="291" r:id="rId32"/>
    <p:sldId id="292" r:id="rId33"/>
    <p:sldId id="296" r:id="rId34"/>
    <p:sldId id="293" r:id="rId35"/>
  </p:sldIdLst>
  <p:sldSz cx="18288000" cy="10287000"/>
  <p:notesSz cx="6858000" cy="9144000"/>
  <p:embeddedFontLst>
    <p:embeddedFont>
      <p:font typeface="Century Gothic Paneuropean" panose="020B0604020202020204" charset="0"/>
      <p:regular r:id="rId37"/>
    </p:embeddedFont>
    <p:embeddedFont>
      <p:font typeface="Century Gothic Paneuropean Bold" panose="020B0604020202020204" charset="0"/>
      <p:regular r:id="rId38"/>
    </p:embeddedFont>
    <p:embeddedFont>
      <p:font typeface="Open Sans" panose="020B0606030504020204" pitchFamily="34" charset="0"/>
      <p:regular r:id="rId39"/>
    </p:embeddedFont>
    <p:embeddedFont>
      <p:font typeface="Open Sans Bold" panose="020B0806030504020204" charset="0"/>
      <p:regular r:id="rId40"/>
    </p:embeddedFont>
    <p:embeddedFont>
      <p:font typeface="Tw Cen MT" panose="020B0602020104020603" pitchFamily="34" charset="0"/>
      <p:regular r:id="rId41"/>
      <p:bold r:id="rId42"/>
      <p:italic r:id="rId43"/>
      <p:boldItalic r:id="rId44"/>
    </p:embeddedFont>
    <p:embeddedFont>
      <p:font typeface="Tw Cen MT Condensed" panose="020B0606020104020203" pitchFamily="34" charset="0"/>
      <p:regular r:id="rId45"/>
      <p:bold r:id="rId46"/>
    </p:embeddedFont>
    <p:embeddedFont>
      <p:font typeface="Wingdings 3" panose="05040102010807070707" pitchFamily="18" charset="2"/>
      <p:regular r:id="rId4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5" d="100"/>
          <a:sy n="45" d="100"/>
        </p:scale>
        <p:origin x="620"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DA3CA9-7DC7-4D70-82F6-F5FA6741B8A5}" type="datetimeFigureOut">
              <a:rPr lang="en-IN" smtClean="0"/>
              <a:t>27-06-2025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EA7AD3-BAF9-4C25-8C73-C0C9D1EAA9C7}" type="slidenum">
              <a:rPr lang="en-IN" smtClean="0"/>
              <a:t>‹#›</a:t>
            </a:fld>
            <a:endParaRPr lang="en-IN"/>
          </a:p>
        </p:txBody>
      </p:sp>
    </p:spTree>
    <p:extLst>
      <p:ext uri="{BB962C8B-B14F-4D97-AF65-F5344CB8AC3E}">
        <p14:creationId xmlns:p14="http://schemas.microsoft.com/office/powerpoint/2010/main" val="3223904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6EA7AD3-BAF9-4C25-8C73-C0C9D1EAA9C7}" type="slidenum">
              <a:rPr lang="en-IN" smtClean="0"/>
              <a:t>24</a:t>
            </a:fld>
            <a:endParaRPr lang="en-IN"/>
          </a:p>
        </p:txBody>
      </p:sp>
    </p:spTree>
    <p:extLst>
      <p:ext uri="{BB962C8B-B14F-4D97-AF65-F5344CB8AC3E}">
        <p14:creationId xmlns:p14="http://schemas.microsoft.com/office/powerpoint/2010/main" val="9224273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1"/>
            <a:ext cx="18288000" cy="685800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2" y="1"/>
            <a:ext cx="18288000" cy="6858002"/>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5800" y="7440206"/>
            <a:ext cx="11658600" cy="2194560"/>
          </a:xfrm>
        </p:spPr>
        <p:txBody>
          <a:bodyPr anchor="ctr">
            <a:normAutofit/>
          </a:bodyPr>
          <a:lstStyle>
            <a:lvl1pPr algn="r">
              <a:defRPr sz="7500" spc="300" baseline="0"/>
            </a:lvl1pPr>
          </a:lstStyle>
          <a:p>
            <a:r>
              <a:rPr lang="en-US"/>
              <a:t>Click to edit Master title style</a:t>
            </a:r>
            <a:endParaRPr lang="en-US" dirty="0"/>
          </a:p>
        </p:txBody>
      </p:sp>
      <p:sp>
        <p:nvSpPr>
          <p:cNvPr id="3" name="Subtitle 2"/>
          <p:cNvSpPr>
            <a:spLocks noGrp="1"/>
          </p:cNvSpPr>
          <p:nvPr>
            <p:ph type="subTitle" idx="1"/>
          </p:nvPr>
        </p:nvSpPr>
        <p:spPr>
          <a:xfrm>
            <a:off x="12915900" y="7440206"/>
            <a:ext cx="4800600" cy="2194560"/>
          </a:xfrm>
        </p:spPr>
        <p:txBody>
          <a:bodyPr lIns="91440" rIns="91440" anchor="ctr">
            <a:normAutofit/>
          </a:bodyPr>
          <a:lstStyle>
            <a:lvl1pPr marL="0" indent="0" algn="l">
              <a:lnSpc>
                <a:spcPct val="100000"/>
              </a:lnSpc>
              <a:spcBef>
                <a:spcPts val="0"/>
              </a:spcBef>
              <a:buNone/>
              <a:defRPr sz="2700">
                <a:solidFill>
                  <a:schemeClr val="tx1">
                    <a:lumMod val="95000"/>
                    <a:lumOff val="5000"/>
                  </a:schemeClr>
                </a:solidFill>
              </a:defRPr>
            </a:lvl1pPr>
            <a:lvl2pPr marL="685800" indent="0" algn="ctr">
              <a:buNone/>
              <a:defRPr sz="2700"/>
            </a:lvl2pPr>
            <a:lvl3pPr marL="1371600" indent="0" algn="ctr">
              <a:buNone/>
              <a:defRPr sz="2700"/>
            </a:lvl3pPr>
            <a:lvl4pPr marL="2057400" indent="0" algn="ctr">
              <a:buNone/>
              <a:defRPr sz="2700"/>
            </a:lvl4pPr>
            <a:lvl5pPr marL="2743200" indent="0" algn="ctr">
              <a:buNone/>
              <a:defRPr sz="2700"/>
            </a:lvl5pPr>
            <a:lvl6pPr marL="3429000" indent="0" algn="ctr">
              <a:buNone/>
              <a:defRPr sz="2700"/>
            </a:lvl6pPr>
            <a:lvl7pPr marL="4114800" indent="0" algn="ctr">
              <a:buNone/>
              <a:defRPr sz="2700"/>
            </a:lvl7pPr>
            <a:lvl8pPr marL="4800600" indent="0" algn="ctr">
              <a:buNone/>
              <a:defRPr sz="2700"/>
            </a:lvl8pPr>
            <a:lvl9pPr marL="5486400" indent="0" algn="ctr">
              <a:buNone/>
              <a:defRPr sz="27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1D8BD707-D9CF-40AE-B4C6-C98DA3205C09}" type="datetimeFigureOut">
              <a:rPr lang="en-US" smtClean="0"/>
              <a:pPr/>
              <a:t>6/27/2025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8" name="Straight Connector 7"/>
          <p:cNvCxnSpPr/>
          <p:nvPr/>
        </p:nvCxnSpPr>
        <p:spPr>
          <a:xfrm flipV="1">
            <a:off x="12580265" y="7896159"/>
            <a:ext cx="0" cy="13716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9297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6/27/2025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64334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2" y="1143000"/>
            <a:ext cx="3943350" cy="81153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1485901" y="1143000"/>
            <a:ext cx="11372850" cy="8115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6/27/2025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7" name="Straight Connector 6"/>
          <p:cNvCxnSpPr/>
          <p:nvPr/>
        </p:nvCxnSpPr>
        <p:spPr>
          <a:xfrm rot="5400000" flipV="1">
            <a:off x="15087600" y="88895"/>
            <a:ext cx="0" cy="1371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1066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6/27/2025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78387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1"/>
            <a:ext cx="18288000" cy="6858002"/>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2" y="1"/>
            <a:ext cx="18288000" cy="6858002"/>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7440206"/>
            <a:ext cx="11658600" cy="2194560"/>
          </a:xfrm>
        </p:spPr>
        <p:txBody>
          <a:bodyPr anchor="ctr">
            <a:normAutofit/>
          </a:bodyPr>
          <a:lstStyle>
            <a:lvl1pPr algn="r">
              <a:defRPr sz="7500" b="0" spc="300" baseline="0"/>
            </a:lvl1pPr>
          </a:lstStyle>
          <a:p>
            <a:r>
              <a:rPr lang="en-US"/>
              <a:t>Click to edit Master title style</a:t>
            </a:r>
            <a:endParaRPr lang="en-US" dirty="0"/>
          </a:p>
        </p:txBody>
      </p:sp>
      <p:sp>
        <p:nvSpPr>
          <p:cNvPr id="3" name="Text Placeholder 2"/>
          <p:cNvSpPr>
            <a:spLocks noGrp="1"/>
          </p:cNvSpPr>
          <p:nvPr>
            <p:ph type="body" idx="1"/>
          </p:nvPr>
        </p:nvSpPr>
        <p:spPr>
          <a:xfrm>
            <a:off x="12915900" y="7440206"/>
            <a:ext cx="4800600" cy="2194560"/>
          </a:xfrm>
        </p:spPr>
        <p:txBody>
          <a:bodyPr lIns="91440" rIns="91440" anchor="ctr">
            <a:normAutofit/>
          </a:bodyPr>
          <a:lstStyle>
            <a:lvl1pPr marL="0" indent="0">
              <a:lnSpc>
                <a:spcPct val="100000"/>
              </a:lnSpc>
              <a:spcBef>
                <a:spcPts val="0"/>
              </a:spcBef>
              <a:buNone/>
              <a:defRPr sz="2700">
                <a:solidFill>
                  <a:schemeClr val="tx1">
                    <a:lumMod val="95000"/>
                    <a:lumOff val="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8" name="Straight Connector 7"/>
          <p:cNvCxnSpPr/>
          <p:nvPr/>
        </p:nvCxnSpPr>
        <p:spPr>
          <a:xfrm flipV="1">
            <a:off x="12580265" y="7896159"/>
            <a:ext cx="0" cy="13716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6042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36192" y="877824"/>
            <a:ext cx="14580108" cy="224942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536191" y="3429000"/>
            <a:ext cx="713232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983980" y="3429000"/>
            <a:ext cx="713232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6/27/2025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35243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536192" y="3269454"/>
            <a:ext cx="7132320" cy="1234440"/>
          </a:xfrm>
        </p:spPr>
        <p:txBody>
          <a:bodyPr lIns="137160" rIns="137160" anchor="ctr">
            <a:normAutofit/>
          </a:bodyPr>
          <a:lstStyle>
            <a:lvl1pPr marL="0" indent="0">
              <a:spcBef>
                <a:spcPts val="0"/>
              </a:spcBef>
              <a:spcAft>
                <a:spcPts val="0"/>
              </a:spcAft>
              <a:buNone/>
              <a:defRPr sz="3450" b="0" cap="none" baseline="0">
                <a:solidFill>
                  <a:schemeClr val="accent1"/>
                </a:solidFill>
                <a:latin typeface="+mn-lt"/>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536192" y="4451682"/>
            <a:ext cx="7132320" cy="50123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986332" y="3269454"/>
            <a:ext cx="7132320" cy="1234440"/>
          </a:xfrm>
        </p:spPr>
        <p:txBody>
          <a:bodyPr lIns="137160" rIns="137160" anchor="ctr">
            <a:normAutofit/>
          </a:bodyPr>
          <a:lstStyle>
            <a:lvl1pPr marL="0" indent="0">
              <a:spcBef>
                <a:spcPts val="0"/>
              </a:spcBef>
              <a:spcAft>
                <a:spcPts val="0"/>
              </a:spcAft>
              <a:buNone/>
              <a:defRPr lang="en-US" sz="3450" b="0" kern="1200" cap="none" baseline="0" dirty="0">
                <a:solidFill>
                  <a:schemeClr val="accent1"/>
                </a:solidFill>
                <a:latin typeface="+mn-lt"/>
                <a:ea typeface="+mn-ea"/>
                <a:cs typeface="+mn-cs"/>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marL="0" lvl="0" indent="0" algn="l" defTabSz="1371600" rtl="0" eaLnBrk="1" latinLnBrk="0" hangingPunct="1">
              <a:lnSpc>
                <a:spcPct val="90000"/>
              </a:lnSpc>
              <a:spcBef>
                <a:spcPts val="2700"/>
              </a:spcBef>
              <a:buNone/>
            </a:pPr>
            <a:r>
              <a:rPr lang="en-US"/>
              <a:t>Click to edit Master text styles</a:t>
            </a:r>
          </a:p>
        </p:txBody>
      </p:sp>
      <p:sp>
        <p:nvSpPr>
          <p:cNvPr id="6" name="Content Placeholder 5"/>
          <p:cNvSpPr>
            <a:spLocks noGrp="1"/>
          </p:cNvSpPr>
          <p:nvPr>
            <p:ph sz="quarter" idx="4"/>
          </p:nvPr>
        </p:nvSpPr>
        <p:spPr>
          <a:xfrm>
            <a:off x="8986332" y="4451682"/>
            <a:ext cx="7132320" cy="50123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6/27/2025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53831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6/27/2025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078942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09693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536192" y="707264"/>
            <a:ext cx="6583680" cy="2606040"/>
          </a:xfrm>
        </p:spPr>
        <p:txBody>
          <a:bodyPr>
            <a:noAutofit/>
          </a:bodyPr>
          <a:lstStyle>
            <a:lvl1pPr>
              <a:lnSpc>
                <a:spcPct val="80000"/>
              </a:lnSpc>
              <a:defRPr sz="6000"/>
            </a:lvl1pPr>
          </a:lstStyle>
          <a:p>
            <a:r>
              <a:rPr lang="en-US"/>
              <a:t>Click to edit Master title style</a:t>
            </a:r>
            <a:endParaRPr lang="en-US" dirty="0"/>
          </a:p>
        </p:txBody>
      </p:sp>
      <p:sp>
        <p:nvSpPr>
          <p:cNvPr id="3" name="Content Placeholder 2"/>
          <p:cNvSpPr>
            <a:spLocks noGrp="1"/>
          </p:cNvSpPr>
          <p:nvPr>
            <p:ph idx="1"/>
          </p:nvPr>
        </p:nvSpPr>
        <p:spPr>
          <a:xfrm>
            <a:off x="8572500" y="1234440"/>
            <a:ext cx="8517636" cy="7776972"/>
          </a:xfrm>
        </p:spPr>
        <p:txBody>
          <a:bodyPr/>
          <a:lstStyle>
            <a:lvl1pPr>
              <a:defRPr sz="3600"/>
            </a:lvl1pPr>
            <a:lvl2pPr>
              <a:defRPr sz="3000"/>
            </a:lvl2pPr>
            <a:lvl3pPr>
              <a:defRPr sz="24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536192" y="3386259"/>
            <a:ext cx="6583680" cy="5643441"/>
          </a:xfrm>
        </p:spPr>
        <p:txBody>
          <a:bodyPr lIns="91440" rIns="91440">
            <a:normAutofit/>
          </a:bodyPr>
          <a:lstStyle>
            <a:lvl1pPr marL="0" indent="0">
              <a:lnSpc>
                <a:spcPct val="108000"/>
              </a:lnSpc>
              <a:spcBef>
                <a:spcPts val="900"/>
              </a:spcBef>
              <a:buNone/>
              <a:defRPr sz="24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69784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7440207"/>
            <a:ext cx="11658600" cy="2194560"/>
          </a:xfrm>
        </p:spPr>
        <p:txBody>
          <a:bodyPr anchor="ctr">
            <a:normAutofit/>
          </a:bodyPr>
          <a:lstStyle>
            <a:lvl1pPr algn="r">
              <a:defRPr sz="7500" spc="3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2"/>
            <a:ext cx="18283428" cy="6858000"/>
          </a:xfrm>
          <a:solidFill>
            <a:schemeClr val="accent1">
              <a:lumMod val="60000"/>
              <a:lumOff val="40000"/>
            </a:schemeClr>
          </a:solidFill>
        </p:spPr>
        <p:txBody>
          <a:bodyPr lIns="457200" tIns="365760" rIns="45720" bIns="45720"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2915900" y="7440207"/>
            <a:ext cx="4800600" cy="2194560"/>
          </a:xfrm>
        </p:spPr>
        <p:txBody>
          <a:bodyPr lIns="91440" rIns="91440" anchor="ctr">
            <a:normAutofit/>
          </a:bodyPr>
          <a:lstStyle>
            <a:lvl1pPr marL="0" indent="0">
              <a:lnSpc>
                <a:spcPct val="100000"/>
              </a:lnSpc>
              <a:spcBef>
                <a:spcPts val="0"/>
              </a:spcBef>
              <a:buNone/>
              <a:defRPr sz="2700">
                <a:solidFill>
                  <a:schemeClr val="tx1">
                    <a:lumMod val="95000"/>
                    <a:lumOff val="5000"/>
                  </a:schemeClr>
                </a:solidFill>
              </a:defRPr>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8" name="Straight Connector 7"/>
          <p:cNvCxnSpPr/>
          <p:nvPr/>
        </p:nvCxnSpPr>
        <p:spPr>
          <a:xfrm flipV="1">
            <a:off x="12580265" y="7896159"/>
            <a:ext cx="0" cy="1371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2136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36192" y="877824"/>
            <a:ext cx="14580108" cy="22494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536193" y="3429000"/>
            <a:ext cx="14580110" cy="603504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536194" y="9706056"/>
            <a:ext cx="3231215" cy="411480"/>
          </a:xfrm>
          <a:prstGeom prst="rect">
            <a:avLst/>
          </a:prstGeom>
        </p:spPr>
        <p:txBody>
          <a:bodyPr vert="horz" lIns="91440" tIns="45720" rIns="91440" bIns="45720" rtlCol="0" anchor="ctr"/>
          <a:lstStyle>
            <a:lvl1pPr algn="l">
              <a:defRPr sz="1500">
                <a:solidFill>
                  <a:schemeClr val="tx1">
                    <a:lumMod val="95000"/>
                    <a:lumOff val="5000"/>
                  </a:schemeClr>
                </a:solidFill>
                <a:latin typeface="+mj-lt"/>
              </a:defRPr>
            </a:lvl1pPr>
          </a:lstStyle>
          <a:p>
            <a:fld id="{1D8BD707-D9CF-40AE-B4C6-C98DA3205C09}" type="datetimeFigureOut">
              <a:rPr lang="en-US" smtClean="0"/>
              <a:pPr/>
              <a:t>6/27/2025</a:t>
            </a:fld>
            <a:endParaRPr lang="en-US"/>
          </a:p>
        </p:txBody>
      </p:sp>
      <p:sp>
        <p:nvSpPr>
          <p:cNvPr id="5" name="Footer Placeholder 4"/>
          <p:cNvSpPr>
            <a:spLocks noGrp="1"/>
          </p:cNvSpPr>
          <p:nvPr>
            <p:ph type="ftr" sz="quarter" idx="3"/>
          </p:nvPr>
        </p:nvSpPr>
        <p:spPr>
          <a:xfrm>
            <a:off x="7264399" y="9706056"/>
            <a:ext cx="8852189" cy="411480"/>
          </a:xfrm>
          <a:prstGeom prst="rect">
            <a:avLst/>
          </a:prstGeom>
        </p:spPr>
        <p:txBody>
          <a:bodyPr vert="horz" lIns="91440" tIns="45720" rIns="91440" bIns="45720" rtlCol="0" anchor="ctr"/>
          <a:lstStyle>
            <a:lvl1pPr algn="r">
              <a:defRPr sz="15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6256000" y="9706056"/>
            <a:ext cx="1460501" cy="411480"/>
          </a:xfrm>
          <a:prstGeom prst="rect">
            <a:avLst/>
          </a:prstGeom>
        </p:spPr>
        <p:txBody>
          <a:bodyPr vert="horz" lIns="91440" tIns="45720" rIns="91440" bIns="45720" rtlCol="0" anchor="ctr"/>
          <a:lstStyle>
            <a:lvl1pPr algn="l">
              <a:defRPr sz="1500">
                <a:solidFill>
                  <a:schemeClr val="tx1">
                    <a:lumMod val="95000"/>
                    <a:lumOff val="5000"/>
                  </a:schemeClr>
                </a:solidFill>
                <a:latin typeface="+mj-lt"/>
              </a:defRPr>
            </a:lvl1pPr>
          </a:lstStyle>
          <a:p>
            <a:fld id="{B6F15528-21DE-4FAA-801E-634DDDAF4B2B}" type="slidenum">
              <a:rPr lang="en-US" smtClean="0"/>
              <a:pPr/>
              <a:t>‹#›</a:t>
            </a:fld>
            <a:endParaRPr lang="en-US"/>
          </a:p>
        </p:txBody>
      </p:sp>
      <p:cxnSp>
        <p:nvCxnSpPr>
          <p:cNvPr id="7" name="Straight Connector 6"/>
          <p:cNvCxnSpPr/>
          <p:nvPr/>
        </p:nvCxnSpPr>
        <p:spPr>
          <a:xfrm flipV="1">
            <a:off x="1143000" y="1239486"/>
            <a:ext cx="0" cy="1371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4866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371600" rtl="0" eaLnBrk="1" latinLnBrk="0" hangingPunct="1">
        <a:lnSpc>
          <a:spcPct val="80000"/>
        </a:lnSpc>
        <a:spcBef>
          <a:spcPct val="0"/>
        </a:spcBef>
        <a:buNone/>
        <a:defRPr sz="7500" kern="1200" cap="all" spc="150" baseline="0">
          <a:solidFill>
            <a:schemeClr val="tx1">
              <a:lumMod val="95000"/>
              <a:lumOff val="5000"/>
            </a:schemeClr>
          </a:solidFill>
          <a:latin typeface="+mj-lt"/>
          <a:ea typeface="+mj-ea"/>
          <a:cs typeface="+mj-cs"/>
        </a:defRPr>
      </a:lvl1pPr>
    </p:titleStyle>
    <p:bodyStyle>
      <a:lvl1pPr marL="137160" indent="-137160" algn="l" defTabSz="1371600" rtl="0" eaLnBrk="1" latinLnBrk="0" hangingPunct="1">
        <a:lnSpc>
          <a:spcPct val="90000"/>
        </a:lnSpc>
        <a:spcBef>
          <a:spcPts val="1800"/>
        </a:spcBef>
        <a:spcAft>
          <a:spcPts val="300"/>
        </a:spcAft>
        <a:buClr>
          <a:schemeClr val="accent1"/>
        </a:buClr>
        <a:buSzPct val="100000"/>
        <a:buFont typeface="Tw Cen MT" panose="020B0602020104020603" pitchFamily="34" charset="0"/>
        <a:buChar char=" "/>
        <a:defRPr sz="3300" kern="1200">
          <a:solidFill>
            <a:schemeClr val="tx1"/>
          </a:solidFill>
          <a:latin typeface="+mn-lt"/>
          <a:ea typeface="+mn-ea"/>
          <a:cs typeface="+mn-cs"/>
        </a:defRPr>
      </a:lvl1pPr>
      <a:lvl2pPr marL="397764"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700" kern="1200">
          <a:solidFill>
            <a:schemeClr val="tx1"/>
          </a:solidFill>
          <a:latin typeface="+mn-lt"/>
          <a:ea typeface="+mn-ea"/>
          <a:cs typeface="+mn-cs"/>
        </a:defRPr>
      </a:lvl2pPr>
      <a:lvl3pPr marL="672084"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3pPr>
      <a:lvl4pPr marL="891540"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4pPr>
      <a:lvl5pPr marL="1165860"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5pPr>
      <a:lvl6pPr marL="1371600"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6pPr>
      <a:lvl7pPr marL="1591056"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7pPr>
      <a:lvl8pPr marL="1824228"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8pPr>
      <a:lvl9pPr marL="2043684"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s://ieeexplore.ieee.org/document/8477248" TargetMode="External"/><Relationship Id="rId2" Type="http://schemas.openxmlformats.org/officeDocument/2006/relationships/hyperlink" Target="https://ieeexplore.ieee.org/document/8294203" TargetMode="Externa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hyperlink" Target="https://ieeexplore.ieee.org/document/9185580"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hyperlink" Target="https://ieeexplore.ieee.org/document/8683173" TargetMode="External"/><Relationship Id="rId4" Type="http://schemas.openxmlformats.org/officeDocument/2006/relationships/hyperlink" Target="https://ieeexplore.ieee.org/document/9053124"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209801" y="1967015"/>
            <a:ext cx="14319956" cy="1984710"/>
          </a:xfrm>
          <a:prstGeom prst="rect">
            <a:avLst/>
          </a:prstGeom>
        </p:spPr>
        <p:txBody>
          <a:bodyPr wrap="square" lIns="0" tIns="0" rIns="0" bIns="0" rtlCol="0" anchor="t">
            <a:spAutoFit/>
          </a:bodyPr>
          <a:lstStyle/>
          <a:p>
            <a:pPr algn="ctr">
              <a:lnSpc>
                <a:spcPts val="8018"/>
              </a:lnSpc>
            </a:pPr>
            <a:r>
              <a:rPr lang="en-US" sz="5727" b="1" dirty="0">
                <a:solidFill>
                  <a:srgbClr val="000000"/>
                </a:solidFill>
                <a:latin typeface="Century Gothic Paneuropean Bold"/>
                <a:ea typeface="Century Gothic Paneuropean Bold"/>
                <a:cs typeface="Century Gothic Paneuropean Bold"/>
                <a:sym typeface="Century Gothic Paneuropean Bold"/>
              </a:rPr>
              <a:t>AUTOCOMPOSER : AI BASED</a:t>
            </a:r>
          </a:p>
          <a:p>
            <a:pPr algn="ctr">
              <a:lnSpc>
                <a:spcPts val="8018"/>
              </a:lnSpc>
            </a:pPr>
            <a:r>
              <a:rPr lang="en-US" sz="5727" b="1" dirty="0">
                <a:solidFill>
                  <a:srgbClr val="000000"/>
                </a:solidFill>
                <a:latin typeface="Century Gothic Paneuropean Bold"/>
                <a:ea typeface="Century Gothic Paneuropean Bold"/>
                <a:cs typeface="Century Gothic Paneuropean Bold"/>
                <a:sym typeface="Century Gothic Paneuropean Bold"/>
              </a:rPr>
              <a:t>Music Generation and Sheet generation</a:t>
            </a:r>
          </a:p>
        </p:txBody>
      </p:sp>
      <p:sp>
        <p:nvSpPr>
          <p:cNvPr id="3" name="TextBox 3"/>
          <p:cNvSpPr txBox="1"/>
          <p:nvPr/>
        </p:nvSpPr>
        <p:spPr>
          <a:xfrm>
            <a:off x="3424" y="6768083"/>
            <a:ext cx="9467617" cy="1354293"/>
          </a:xfrm>
          <a:prstGeom prst="rect">
            <a:avLst/>
          </a:prstGeom>
        </p:spPr>
        <p:txBody>
          <a:bodyPr lIns="0" tIns="0" rIns="0" bIns="0" rtlCol="0" anchor="t">
            <a:spAutoFit/>
          </a:bodyPr>
          <a:lstStyle/>
          <a:p>
            <a:pPr algn="ctr">
              <a:lnSpc>
                <a:spcPts val="3621"/>
              </a:lnSpc>
            </a:pPr>
            <a:r>
              <a:rPr lang="en-US" sz="2586" dirty="0">
                <a:solidFill>
                  <a:srgbClr val="000000"/>
                </a:solidFill>
                <a:latin typeface="Century Gothic Paneuropean"/>
                <a:ea typeface="Century Gothic Paneuropean"/>
                <a:cs typeface="Century Gothic Paneuropean"/>
                <a:sym typeface="Century Gothic Paneuropean"/>
              </a:rPr>
              <a:t>-By</a:t>
            </a:r>
          </a:p>
          <a:p>
            <a:pPr algn="ctr">
              <a:lnSpc>
                <a:spcPts val="3621"/>
              </a:lnSpc>
            </a:pPr>
            <a:r>
              <a:rPr lang="en-US" sz="2586" dirty="0">
                <a:solidFill>
                  <a:srgbClr val="000000"/>
                </a:solidFill>
                <a:latin typeface="Century Gothic Paneuropean"/>
                <a:ea typeface="Century Gothic Paneuropean"/>
                <a:cs typeface="Century Gothic Paneuropean"/>
                <a:sym typeface="Century Gothic Paneuropean"/>
              </a:rPr>
              <a:t>CHIRIKI CHANDANA - 22261A1215</a:t>
            </a:r>
          </a:p>
          <a:p>
            <a:pPr algn="ctr">
              <a:lnSpc>
                <a:spcPts val="3621"/>
              </a:lnSpc>
            </a:pPr>
            <a:r>
              <a:rPr lang="en-US" sz="2586" dirty="0">
                <a:solidFill>
                  <a:srgbClr val="000000"/>
                </a:solidFill>
                <a:latin typeface="Century Gothic Paneuropean"/>
                <a:ea typeface="Century Gothic Paneuropean"/>
                <a:cs typeface="Century Gothic Paneuropean"/>
                <a:sym typeface="Century Gothic Paneuropean"/>
              </a:rPr>
              <a:t>KANIVETA BHUVAN CHANDRA - 22261A1231</a:t>
            </a:r>
          </a:p>
        </p:txBody>
      </p:sp>
      <p:grpSp>
        <p:nvGrpSpPr>
          <p:cNvPr id="4" name="Group 4"/>
          <p:cNvGrpSpPr/>
          <p:nvPr/>
        </p:nvGrpSpPr>
        <p:grpSpPr>
          <a:xfrm>
            <a:off x="16718943" y="-989670"/>
            <a:ext cx="1080715" cy="2956684"/>
            <a:chOff x="0" y="0"/>
            <a:chExt cx="284633" cy="778715"/>
          </a:xfrm>
        </p:grpSpPr>
        <p:sp>
          <p:nvSpPr>
            <p:cNvPr id="5" name="Freeform 5"/>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6" name="TextBox 6"/>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529352" y="9803843"/>
            <a:ext cx="19346704" cy="821917"/>
            <a:chOff x="0" y="0"/>
            <a:chExt cx="5095428" cy="216472"/>
          </a:xfrm>
        </p:grpSpPr>
        <p:sp>
          <p:nvSpPr>
            <p:cNvPr id="8" name="Freeform 8"/>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000000"/>
              </a:solidFill>
              <a:prstDash val="solid"/>
              <a:round/>
            </a:ln>
          </p:spPr>
        </p:sp>
        <p:sp>
          <p:nvSpPr>
            <p:cNvPr id="9" name="TextBox 9"/>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9451991" y="7069189"/>
            <a:ext cx="9467617" cy="896834"/>
          </a:xfrm>
          <a:prstGeom prst="rect">
            <a:avLst/>
          </a:prstGeom>
        </p:spPr>
        <p:txBody>
          <a:bodyPr lIns="0" tIns="0" rIns="0" bIns="0" rtlCol="0" anchor="t">
            <a:spAutoFit/>
          </a:bodyPr>
          <a:lstStyle/>
          <a:p>
            <a:pPr algn="ctr">
              <a:lnSpc>
                <a:spcPts val="3621"/>
              </a:lnSpc>
            </a:pPr>
            <a:r>
              <a:rPr lang="en-US" sz="2586" dirty="0">
                <a:solidFill>
                  <a:srgbClr val="000000"/>
                </a:solidFill>
                <a:latin typeface="Century Gothic Paneuropean"/>
                <a:ea typeface="Century Gothic Paneuropean"/>
                <a:cs typeface="Century Gothic Paneuropean"/>
                <a:sym typeface="Century Gothic Paneuropean"/>
              </a:rPr>
              <a:t>MRS.P.NAVEENA</a:t>
            </a:r>
          </a:p>
          <a:p>
            <a:pPr algn="ctr">
              <a:lnSpc>
                <a:spcPts val="3621"/>
              </a:lnSpc>
            </a:pPr>
            <a:r>
              <a:rPr lang="en-US" sz="2586" dirty="0">
                <a:solidFill>
                  <a:srgbClr val="000000"/>
                </a:solidFill>
                <a:latin typeface="Century Gothic Paneuropean"/>
                <a:ea typeface="Century Gothic Paneuropean"/>
                <a:cs typeface="Century Gothic Paneuropean"/>
                <a:sym typeface="Century Gothic Paneuropean"/>
              </a:rPr>
              <a:t>(Internal Supervisor)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488343" y="-989670"/>
            <a:ext cx="1080715" cy="2956684"/>
            <a:chOff x="0" y="0"/>
            <a:chExt cx="284633" cy="778715"/>
          </a:xfrm>
        </p:grpSpPr>
        <p:sp>
          <p:nvSpPr>
            <p:cNvPr id="11" name="Freeform 11"/>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2" name="TextBox 12"/>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aphicFrame>
        <p:nvGraphicFramePr>
          <p:cNvPr id="13" name="Table 13"/>
          <p:cNvGraphicFramePr>
            <a:graphicFrameLocks noGrp="1"/>
          </p:cNvGraphicFramePr>
          <p:nvPr>
            <p:extLst>
              <p:ext uri="{D42A27DB-BD31-4B8C-83A1-F6EECF244321}">
                <p14:modId xmlns:p14="http://schemas.microsoft.com/office/powerpoint/2010/main" val="1453235264"/>
              </p:ext>
            </p:extLst>
          </p:nvPr>
        </p:nvGraphicFramePr>
        <p:xfrm>
          <a:off x="1196619" y="1643158"/>
          <a:ext cx="15503274" cy="7340197"/>
        </p:xfrm>
        <a:graphic>
          <a:graphicData uri="http://schemas.openxmlformats.org/drawingml/2006/table">
            <a:tbl>
              <a:tblPr/>
              <a:tblGrid>
                <a:gridCol w="2583879">
                  <a:extLst>
                    <a:ext uri="{9D8B030D-6E8A-4147-A177-3AD203B41FA5}">
                      <a16:colId xmlns:a16="http://schemas.microsoft.com/office/drawing/2014/main" val="20000"/>
                    </a:ext>
                  </a:extLst>
                </a:gridCol>
                <a:gridCol w="2583879">
                  <a:extLst>
                    <a:ext uri="{9D8B030D-6E8A-4147-A177-3AD203B41FA5}">
                      <a16:colId xmlns:a16="http://schemas.microsoft.com/office/drawing/2014/main" val="20001"/>
                    </a:ext>
                  </a:extLst>
                </a:gridCol>
                <a:gridCol w="2583879">
                  <a:extLst>
                    <a:ext uri="{9D8B030D-6E8A-4147-A177-3AD203B41FA5}">
                      <a16:colId xmlns:a16="http://schemas.microsoft.com/office/drawing/2014/main" val="20002"/>
                    </a:ext>
                  </a:extLst>
                </a:gridCol>
                <a:gridCol w="2583879">
                  <a:extLst>
                    <a:ext uri="{9D8B030D-6E8A-4147-A177-3AD203B41FA5}">
                      <a16:colId xmlns:a16="http://schemas.microsoft.com/office/drawing/2014/main" val="20003"/>
                    </a:ext>
                  </a:extLst>
                </a:gridCol>
                <a:gridCol w="2583879">
                  <a:extLst>
                    <a:ext uri="{9D8B030D-6E8A-4147-A177-3AD203B41FA5}">
                      <a16:colId xmlns:a16="http://schemas.microsoft.com/office/drawing/2014/main" val="20004"/>
                    </a:ext>
                  </a:extLst>
                </a:gridCol>
                <a:gridCol w="2583879">
                  <a:extLst>
                    <a:ext uri="{9D8B030D-6E8A-4147-A177-3AD203B41FA5}">
                      <a16:colId xmlns:a16="http://schemas.microsoft.com/office/drawing/2014/main" val="20005"/>
                    </a:ext>
                  </a:extLst>
                </a:gridCol>
              </a:tblGrid>
              <a:tr h="1005249">
                <a:tc>
                  <a:txBody>
                    <a:bodyPr/>
                    <a:lstStyle/>
                    <a:p>
                      <a:pPr algn="l">
                        <a:lnSpc>
                          <a:spcPct val="100000"/>
                        </a:lnSpc>
                        <a:defRPr/>
                      </a:pPr>
                      <a:r>
                        <a:rPr lang="en-US" sz="1800" b="1" dirty="0">
                          <a:solidFill>
                            <a:srgbClr val="000000"/>
                          </a:solidFill>
                          <a:latin typeface="Times New Roman" panose="02020603050405020304" pitchFamily="18" charset="0"/>
                          <a:ea typeface="Arimo Bold"/>
                          <a:cs typeface="Times New Roman" panose="02020603050405020304" pitchFamily="18" charset="0"/>
                          <a:sym typeface="Arimo Bold"/>
                        </a:rPr>
                        <a:t>Author Names, Year</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b="1" dirty="0">
                          <a:solidFill>
                            <a:srgbClr val="000000"/>
                          </a:solidFill>
                          <a:latin typeface="Times New Roman" panose="02020603050405020304" pitchFamily="18" charset="0"/>
                          <a:ea typeface="Arimo Bold"/>
                          <a:cs typeface="Times New Roman" panose="02020603050405020304" pitchFamily="18" charset="0"/>
                          <a:sym typeface="Arimo Bold"/>
                        </a:rPr>
                        <a:t>Journal / Conference Name &amp; Publisher</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Methodology / Algorithms Used</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Merits</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Demerits</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Research Gaps</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610308">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[1]Hao-Wen Dong et al., 2018</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IEEE</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dirty="0" err="1">
                          <a:solidFill>
                            <a:srgbClr val="000000"/>
                          </a:solidFill>
                          <a:latin typeface="Times New Roman" panose="02020603050405020304" pitchFamily="18" charset="0"/>
                          <a:ea typeface="Arimo"/>
                          <a:cs typeface="Times New Roman" panose="02020603050405020304" pitchFamily="18" charset="0"/>
                          <a:sym typeface="Arimo"/>
                        </a:rPr>
                        <a:t>MuseGAN</a:t>
                      </a:r>
                      <a:r>
                        <a:rPr lang="en-US" sz="1800" dirty="0">
                          <a:solidFill>
                            <a:srgbClr val="000000"/>
                          </a:solidFill>
                          <a:latin typeface="Times New Roman" panose="02020603050405020304" pitchFamily="18" charset="0"/>
                          <a:ea typeface="Arimo"/>
                          <a:cs typeface="Times New Roman" panose="02020603050405020304" pitchFamily="18" charset="0"/>
                          <a:sym typeface="Arimo"/>
                        </a:rPr>
                        <a:t>: Multi-track GAN for symbolic music generation using MIDI representations</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dirty="0">
                          <a:solidFill>
                            <a:srgbClr val="000000"/>
                          </a:solidFill>
                          <a:latin typeface="Times New Roman" panose="02020603050405020304" pitchFamily="18" charset="0"/>
                          <a:ea typeface="Arimo"/>
                          <a:cs typeface="Times New Roman" panose="02020603050405020304" pitchFamily="18" charset="0"/>
                          <a:sym typeface="Arimo"/>
                        </a:rPr>
                        <a:t>Enables polyphonic, multi-track composition with instrument control</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a:solidFill>
                            <a:srgbClr val="000000"/>
                          </a:solidFill>
                          <a:latin typeface="Times New Roman" panose="02020603050405020304" pitchFamily="18" charset="0"/>
                          <a:ea typeface="Arimo"/>
                          <a:cs typeface="Times New Roman" panose="02020603050405020304" pitchFamily="18" charset="0"/>
                          <a:sym typeface="Arimo"/>
                        </a:rPr>
                        <a:t>Lacks fine user parameter customization (tempo, scale)</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a:solidFill>
                            <a:srgbClr val="000000"/>
                          </a:solidFill>
                          <a:latin typeface="Times New Roman" panose="02020603050405020304" pitchFamily="18" charset="0"/>
                          <a:ea typeface="Arimo"/>
                          <a:cs typeface="Times New Roman" panose="02020603050405020304" pitchFamily="18" charset="0"/>
                          <a:sym typeface="Arimo"/>
                        </a:rPr>
                        <a:t>Need for rule-based parameter control like scale, rhythm, arpeggios</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86020">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[2] Gino Brunner et al., 2018</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IEEE Transactions on Multimedia</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dirty="0">
                          <a:solidFill>
                            <a:srgbClr val="000000"/>
                          </a:solidFill>
                          <a:latin typeface="Times New Roman" panose="02020603050405020304" pitchFamily="18" charset="0"/>
                          <a:ea typeface="Arimo"/>
                          <a:cs typeface="Times New Roman" panose="02020603050405020304" pitchFamily="18" charset="0"/>
                          <a:sym typeface="Arimo"/>
                        </a:rPr>
                        <a:t>MIDI-VAE: Variational Autoencoder to learn musical styles and dynamics in MIDI</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a:solidFill>
                            <a:srgbClr val="000000"/>
                          </a:solidFill>
                          <a:latin typeface="Times New Roman" panose="02020603050405020304" pitchFamily="18" charset="0"/>
                          <a:ea typeface="Arimo"/>
                          <a:cs typeface="Times New Roman" panose="02020603050405020304" pitchFamily="18" charset="0"/>
                          <a:sym typeface="Arimo"/>
                        </a:rPr>
                        <a:t>Enables music interpolation and instrument separation</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dirty="0">
                          <a:solidFill>
                            <a:srgbClr val="000000"/>
                          </a:solidFill>
                          <a:latin typeface="Times New Roman" panose="02020603050405020304" pitchFamily="18" charset="0"/>
                          <a:ea typeface="Arimo"/>
                          <a:cs typeface="Times New Roman" panose="02020603050405020304" pitchFamily="18" charset="0"/>
                          <a:sym typeface="Arimo"/>
                        </a:rPr>
                        <a:t>Doesn’t offer end-to-end sheet music generation or audio synthesis</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dirty="0">
                          <a:solidFill>
                            <a:srgbClr val="000000"/>
                          </a:solidFill>
                          <a:latin typeface="Times New Roman" panose="02020603050405020304" pitchFamily="18" charset="0"/>
                          <a:ea typeface="Arimo"/>
                          <a:cs typeface="Times New Roman" panose="02020603050405020304" pitchFamily="18" charset="0"/>
                          <a:sym typeface="Arimo"/>
                        </a:rPr>
                        <a:t>Combine MIDI generation with audio rendering and music notation</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86020">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[3] Philippe Esling et al., 2020</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b="1" dirty="0">
                          <a:solidFill>
                            <a:srgbClr val="000000"/>
                          </a:solidFill>
                          <a:latin typeface="Times New Roman" panose="02020603050405020304" pitchFamily="18" charset="0"/>
                          <a:ea typeface="Arimo Bold"/>
                          <a:cs typeface="Times New Roman" panose="02020603050405020304" pitchFamily="18" charset="0"/>
                          <a:sym typeface="Arimo Bold"/>
                        </a:rPr>
                        <a:t>IEEE CEC</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dirty="0" err="1">
                          <a:solidFill>
                            <a:srgbClr val="000000"/>
                          </a:solidFill>
                          <a:latin typeface="Times New Roman" panose="02020603050405020304" pitchFamily="18" charset="0"/>
                          <a:ea typeface="Arimo"/>
                          <a:cs typeface="Times New Roman" panose="02020603050405020304" pitchFamily="18" charset="0"/>
                          <a:sym typeface="Arimo"/>
                        </a:rPr>
                        <a:t>FlowComposer</a:t>
                      </a:r>
                      <a:r>
                        <a:rPr lang="en-US" sz="1800" dirty="0">
                          <a:solidFill>
                            <a:srgbClr val="000000"/>
                          </a:solidFill>
                          <a:latin typeface="Times New Roman" panose="02020603050405020304" pitchFamily="18" charset="0"/>
                          <a:ea typeface="Arimo"/>
                          <a:cs typeface="Times New Roman" panose="02020603050405020304" pitchFamily="18" charset="0"/>
                          <a:sym typeface="Arimo"/>
                        </a:rPr>
                        <a:t>: Constraint-based symbolic composition tool with visualization</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a:solidFill>
                            <a:srgbClr val="000000"/>
                          </a:solidFill>
                          <a:latin typeface="Times New Roman" panose="02020603050405020304" pitchFamily="18" charset="0"/>
                          <a:ea typeface="Arimo"/>
                          <a:cs typeface="Times New Roman" panose="02020603050405020304" pitchFamily="18" charset="0"/>
                          <a:sym typeface="Arimo"/>
                        </a:rPr>
                        <a:t>Supports structured composition and partial rule-based control</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a:solidFill>
                            <a:srgbClr val="000000"/>
                          </a:solidFill>
                          <a:latin typeface="Times New Roman" panose="02020603050405020304" pitchFamily="18" charset="0"/>
                          <a:ea typeface="Arimo"/>
                          <a:cs typeface="Times New Roman" panose="02020603050405020304" pitchFamily="18" charset="0"/>
                          <a:sym typeface="Arimo"/>
                        </a:rPr>
                        <a:t>No integrated synthesis or sheet music export pipeline</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dirty="0">
                          <a:solidFill>
                            <a:srgbClr val="000000"/>
                          </a:solidFill>
                          <a:latin typeface="Times New Roman" panose="02020603050405020304" pitchFamily="18" charset="0"/>
                          <a:ea typeface="Arimo"/>
                          <a:cs typeface="Times New Roman" panose="02020603050405020304" pitchFamily="18" charset="0"/>
                          <a:sym typeface="Arimo"/>
                        </a:rPr>
                        <a:t>Unify composition, audio playback, and score export in one pipeline</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610308">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[4] Yu-Siang Huang et al., 2020</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b="1">
                          <a:solidFill>
                            <a:srgbClr val="000000"/>
                          </a:solidFill>
                          <a:latin typeface="Times New Roman" panose="02020603050405020304" pitchFamily="18" charset="0"/>
                          <a:ea typeface="Arimo Bold"/>
                          <a:cs typeface="Times New Roman" panose="02020603050405020304" pitchFamily="18" charset="0"/>
                          <a:sym typeface="Arimo Bold"/>
                        </a:rPr>
                        <a:t>IEEE ICASSP</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a:solidFill>
                            <a:srgbClr val="000000"/>
                          </a:solidFill>
                          <a:latin typeface="Times New Roman" panose="02020603050405020304" pitchFamily="18" charset="0"/>
                          <a:ea typeface="Arimo"/>
                          <a:cs typeface="Times New Roman" panose="02020603050405020304" pitchFamily="18" charset="0"/>
                          <a:sym typeface="Arimo"/>
                        </a:rPr>
                        <a:t>Pop Music Transformer: Transformer model generating long pop music sequences</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dirty="0">
                          <a:solidFill>
                            <a:srgbClr val="000000"/>
                          </a:solidFill>
                          <a:latin typeface="Times New Roman" panose="02020603050405020304" pitchFamily="18" charset="0"/>
                          <a:ea typeface="Arimo"/>
                          <a:cs typeface="Times New Roman" panose="02020603050405020304" pitchFamily="18" charset="0"/>
                          <a:sym typeface="Arimo"/>
                        </a:rPr>
                        <a:t>Generates realistic, expressive musical phrases with attention</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a:solidFill>
                            <a:srgbClr val="000000"/>
                          </a:solidFill>
                          <a:latin typeface="Times New Roman" panose="02020603050405020304" pitchFamily="18" charset="0"/>
                          <a:ea typeface="Arimo"/>
                          <a:cs typeface="Times New Roman" panose="02020603050405020304" pitchFamily="18" charset="0"/>
                          <a:sym typeface="Arimo"/>
                        </a:rPr>
                        <a:t>Complex and opaque for real-time, user-customized interaction</a:t>
                      </a:r>
                      <a:endParaRPr lang="en-US" sz="180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ct val="100000"/>
                        </a:lnSpc>
                        <a:defRPr/>
                      </a:pPr>
                      <a:r>
                        <a:rPr lang="en-US" sz="1800" dirty="0">
                          <a:solidFill>
                            <a:srgbClr val="000000"/>
                          </a:solidFill>
                          <a:latin typeface="Times New Roman" panose="02020603050405020304" pitchFamily="18" charset="0"/>
                          <a:ea typeface="Arimo"/>
                          <a:cs typeface="Times New Roman" panose="02020603050405020304" pitchFamily="18" charset="0"/>
                          <a:sym typeface="Arimo"/>
                        </a:rPr>
                        <a:t>Enhance transparency and customization for non-technical users.</a:t>
                      </a:r>
                      <a:endParaRPr lang="en-US" sz="1800" dirty="0">
                        <a:latin typeface="Times New Roman" panose="02020603050405020304" pitchFamily="18" charset="0"/>
                        <a:cs typeface="Times New Roman" panose="02020603050405020304" pitchFamily="18" charset="0"/>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4" name="TextBox 14"/>
          <p:cNvSpPr txBox="1"/>
          <p:nvPr/>
        </p:nvSpPr>
        <p:spPr>
          <a:xfrm>
            <a:off x="3405407" y="0"/>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LITERATURE SURVEY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4003453" y="876300"/>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PROBLEM STATEMENT</a:t>
            </a:r>
          </a:p>
        </p:txBody>
      </p:sp>
      <p:sp>
        <p:nvSpPr>
          <p:cNvPr id="9" name="TextBox 9"/>
          <p:cNvSpPr txBox="1"/>
          <p:nvPr/>
        </p:nvSpPr>
        <p:spPr>
          <a:xfrm>
            <a:off x="1569057" y="2526743"/>
            <a:ext cx="15149885" cy="6842001"/>
          </a:xfrm>
          <a:prstGeom prst="rect">
            <a:avLst/>
          </a:prstGeom>
        </p:spPr>
        <p:txBody>
          <a:bodyPr lIns="0" tIns="0" rIns="0" bIns="0" rtlCol="0" anchor="t">
            <a:spAutoFit/>
          </a:bodyPr>
          <a:lstStyle/>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Music composition is complex and resource-intensive, especially for those without formal training or instruments. Traditional methods require deep knowledge and multiple tools for composing, audio production, and sheet music, creating barriers for learners and creators. Existing digital tools often focus on only one task, forcing users to switch between different software, which reduces efficiency and accessibility.</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There is a need for a single, unified system that can automatically generate music, synthesize audio, visualize compositions, and create sheet music. The AI Music Composer project fulfills this by integrating all these features into one Python-based platform, making music creation easier and more accessible for everyone.</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4003453" y="876300"/>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OBJECTIVES</a:t>
            </a:r>
          </a:p>
        </p:txBody>
      </p:sp>
      <p:sp>
        <p:nvSpPr>
          <p:cNvPr id="9" name="TextBox 9"/>
          <p:cNvSpPr txBox="1"/>
          <p:nvPr/>
        </p:nvSpPr>
        <p:spPr>
          <a:xfrm>
            <a:off x="1570770" y="3559629"/>
            <a:ext cx="15149885" cy="3379515"/>
          </a:xfrm>
          <a:prstGeom prst="rect">
            <a:avLst/>
          </a:prstGeom>
        </p:spPr>
        <p:txBody>
          <a:bodyPr lIns="0" tIns="0" rIns="0" bIns="0" rtlCol="0" anchor="t">
            <a:spAutoFit/>
          </a:bodyPr>
          <a:lstStyle/>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Generate unique and creative musical compositions each time.</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Let users customize tempo, scale, pitch, rhythm, and arpeggios.</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Provide high-quality downloadable WAV audio files.</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Automatically create traditional sheet music PDFs.</a:t>
            </a:r>
          </a:p>
          <a:p>
            <a:pPr marL="323850" lvl="1"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3767358" y="256443"/>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 MODULES</a:t>
            </a:r>
          </a:p>
        </p:txBody>
      </p:sp>
      <p:sp>
        <p:nvSpPr>
          <p:cNvPr id="9" name="TextBox 9"/>
          <p:cNvSpPr txBox="1"/>
          <p:nvPr/>
        </p:nvSpPr>
        <p:spPr>
          <a:xfrm>
            <a:off x="1570770" y="1852715"/>
            <a:ext cx="15149885" cy="8226996"/>
          </a:xfrm>
          <a:prstGeom prst="rect">
            <a:avLst/>
          </a:prstGeom>
        </p:spPr>
        <p:txBody>
          <a:bodyPr lIns="0" tIns="0" rIns="0" bIns="0" rtlCol="0" anchor="t">
            <a:spAutoFit/>
          </a:bodyPr>
          <a:lstStyle/>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1.</a:t>
            </a: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User Interaction Module</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Collects user inputs (tempo, scale, rhythm, etc.) and displays generated music with playback and download options.</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2.</a:t>
            </a: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MIDI Generation Module</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Creates MIDI music based on user parameters using rule-based and probabilistic models.</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3.</a:t>
            </a: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Audio Synthesis Module</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Converts MIDI into high-quality WAV audio using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FluidSynth</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and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SoundFonts</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4.</a:t>
            </a: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Sheet Music Generation Module</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Transforms MIDI into printable sheet music PDFs using Music21 and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LilyPond</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5.</a:t>
            </a: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Visualization Module</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Shows piano roll or rhythm charts for visualizing the music’s structure and dynamics.</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3765646" y="523034"/>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METHODOLOGY</a:t>
            </a:r>
          </a:p>
        </p:txBody>
      </p:sp>
      <p:sp>
        <p:nvSpPr>
          <p:cNvPr id="9" name="TextBox 9"/>
          <p:cNvSpPr txBox="1"/>
          <p:nvPr/>
        </p:nvSpPr>
        <p:spPr>
          <a:xfrm>
            <a:off x="1295400" y="2552700"/>
            <a:ext cx="15149885" cy="5457007"/>
          </a:xfrm>
          <a:prstGeom prst="rect">
            <a:avLst/>
          </a:prstGeom>
        </p:spPr>
        <p:txBody>
          <a:bodyPr lIns="0" tIns="0" rIns="0" bIns="0" rtlCol="0" anchor="t">
            <a:spAutoFit/>
          </a:bodyPr>
          <a:lstStyle/>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The system follows a 4-step algorithmic pipeline:</a:t>
            </a:r>
          </a:p>
          <a:p>
            <a:pPr marL="647700" lvl="1" indent="-323850" algn="just">
              <a:lnSpc>
                <a:spcPct val="150000"/>
              </a:lnSpc>
              <a:buAutoNum type="arabicPeriod"/>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Input Collection</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 Accepts user-defined musical parameters.</a:t>
            </a:r>
          </a:p>
          <a:p>
            <a:pPr marL="647700" lvl="1" indent="-323850" algn="just">
              <a:lnSpc>
                <a:spcPct val="150000"/>
              </a:lnSpc>
              <a:buAutoNum type="arabicPeriod"/>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MIDI Generation</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 Creates symbolic music data based on rules and randomness.</a:t>
            </a:r>
          </a:p>
          <a:p>
            <a:pPr marL="647700" lvl="1" indent="-323850" algn="just">
              <a:lnSpc>
                <a:spcPct val="150000"/>
              </a:lnSpc>
              <a:buAutoNum type="arabicPeriod"/>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Audio &amp; Visual Rendering</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 Converts MIDI to sound and visual format.</a:t>
            </a:r>
          </a:p>
          <a:p>
            <a:pPr marL="647700" lvl="1" indent="-323850" algn="just">
              <a:lnSpc>
                <a:spcPct val="150000"/>
              </a:lnSpc>
              <a:buAutoNum type="arabicPeriod"/>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Sheet Music Creation </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Converts MIDI into printable music notation.</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It combines rule-based logic with probabilistic variations to generate diverse and musically coherent outputs without requiring any pre-trained model.</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947430" y="914400"/>
            <a:ext cx="14298547" cy="8919493"/>
          </a:xfrm>
          <a:prstGeom prst="rect">
            <a:avLst/>
          </a:prstGeom>
        </p:spPr>
        <p:txBody>
          <a:bodyPr lIns="0" tIns="0" rIns="0" bIns="0" rtlCol="0" anchor="t">
            <a:spAutoFit/>
          </a:bodyPr>
          <a:lstStyle/>
          <a:p>
            <a:pPr algn="just">
              <a:lnSpc>
                <a:spcPct val="150000"/>
              </a:lnSpc>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 MIDI Generation Module</a:t>
            </a:r>
          </a:p>
          <a:p>
            <a:pPr marL="1295400" lvl="2" indent="-43180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Uses algorithms to create note sequences matching user-selected musical attributes.</a:t>
            </a:r>
          </a:p>
          <a:p>
            <a:pPr marL="1295400" lvl="2" indent="-43180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Melodies are generated based on rules like:</a:t>
            </a:r>
          </a:p>
          <a:p>
            <a:pPr marL="1943100" lvl="3" indent="-485775"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Notes must belong to the selected scale</a:t>
            </a:r>
          </a:p>
          <a:p>
            <a:pPr marL="1943100" lvl="3" indent="-485775"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Arpeggios and rhythmic patterns are added probabilistically</a:t>
            </a:r>
          </a:p>
          <a:p>
            <a:pPr marL="1943100" lvl="3" indent="-485775"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Pitch jumps are smoothed if melody bias is enabled</a:t>
            </a:r>
          </a:p>
          <a:p>
            <a:pPr algn="just">
              <a:lnSpc>
                <a:spcPct val="150000"/>
              </a:lnSpc>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Audio Synthesis Module</a:t>
            </a:r>
          </a:p>
          <a:p>
            <a:pPr marL="1295400" lvl="2" indent="-43180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The generated MIDI is passed to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FluidSynth</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which uses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SoundFonts</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to synthesize lifelike piano audio.</a:t>
            </a:r>
          </a:p>
          <a:p>
            <a:pPr marL="1295400" lvl="2" indent="-43180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Outputs a WAV file that mimics a real piano performance.</a:t>
            </a:r>
          </a:p>
          <a:p>
            <a:pPr marL="1295400" lvl="2" indent="-43180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Benefits: No need for manual playback tools; users get downloadable, high-quality sound.</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9" name="Freeform 9"/>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1" name="Group 11"/>
          <p:cNvGrpSpPr/>
          <p:nvPr/>
        </p:nvGrpSpPr>
        <p:grpSpPr>
          <a:xfrm>
            <a:off x="488343" y="-989670"/>
            <a:ext cx="1080715" cy="2956684"/>
            <a:chOff x="0" y="0"/>
            <a:chExt cx="284633" cy="778715"/>
          </a:xfrm>
        </p:grpSpPr>
        <p:sp>
          <p:nvSpPr>
            <p:cNvPr id="12" name="Freeform 12"/>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3" name="TextBox 13"/>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933829" y="914400"/>
            <a:ext cx="14785113" cy="8226996"/>
          </a:xfrm>
          <a:prstGeom prst="rect">
            <a:avLst/>
          </a:prstGeom>
        </p:spPr>
        <p:txBody>
          <a:bodyPr lIns="0" tIns="0" rIns="0" bIns="0" rtlCol="0" anchor="t">
            <a:spAutoFit/>
          </a:bodyPr>
          <a:lstStyle/>
          <a:p>
            <a:pPr algn="just">
              <a:lnSpc>
                <a:spcPct val="150000"/>
              </a:lnSpc>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Piano Roll Visualization</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Generated using Matplotlib</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X-axis: Time</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Y-axis: Pitch</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Colors: Note velocity (intensity/loudness)</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Helps users visually analyze timing, pitch flow, and dynamics of the melody</a:t>
            </a:r>
          </a:p>
          <a:p>
            <a:pPr algn="just">
              <a:lnSpc>
                <a:spcPct val="150000"/>
              </a:lnSpc>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Sheet Music Generation Module</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Uses Music21 to parse MIDI and format it for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LilyPond</a:t>
            </a: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a:p>
            <a:pPr marL="647700" lvl="1" indent="-323850" algn="just">
              <a:lnSpc>
                <a:spcPct val="150000"/>
              </a:lnSpc>
              <a:buFont typeface="Arial"/>
              <a:buChar char="•"/>
            </a:pP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LilyPond</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renders a professional-grade PDF sheet music file</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Enables musicians to print and perform the generated music</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Also useful for music educators and learners studying notation</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9" name="Freeform 9"/>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1" name="Group 11"/>
          <p:cNvGrpSpPr/>
          <p:nvPr/>
        </p:nvGrpSpPr>
        <p:grpSpPr>
          <a:xfrm>
            <a:off x="488343" y="-989670"/>
            <a:ext cx="1080715" cy="2956684"/>
            <a:chOff x="0" y="0"/>
            <a:chExt cx="284633" cy="778715"/>
          </a:xfrm>
        </p:grpSpPr>
        <p:sp>
          <p:nvSpPr>
            <p:cNvPr id="12" name="Freeform 12"/>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3" name="TextBox 13"/>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488343" y="-989670"/>
            <a:ext cx="1080715" cy="2956684"/>
            <a:chOff x="0" y="0"/>
            <a:chExt cx="284633" cy="778715"/>
          </a:xfrm>
        </p:grpSpPr>
        <p:sp>
          <p:nvSpPr>
            <p:cNvPr id="11" name="Freeform 11"/>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2" name="TextBox 12"/>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2590800" y="2324100"/>
            <a:ext cx="13030199" cy="6863753"/>
          </a:xfrm>
          <a:custGeom>
            <a:avLst/>
            <a:gdLst/>
            <a:ahLst/>
            <a:cxnLst/>
            <a:rect l="l" t="t" r="r" b="b"/>
            <a:pathLst>
              <a:path w="11301259" h="6102680">
                <a:moveTo>
                  <a:pt x="0" y="0"/>
                </a:moveTo>
                <a:lnTo>
                  <a:pt x="11301259" y="0"/>
                </a:lnTo>
                <a:lnTo>
                  <a:pt x="11301259" y="6102679"/>
                </a:lnTo>
                <a:lnTo>
                  <a:pt x="0" y="6102679"/>
                </a:lnTo>
                <a:lnTo>
                  <a:pt x="0" y="0"/>
                </a:lnTo>
                <a:close/>
              </a:path>
            </a:pathLst>
          </a:custGeom>
          <a:blipFill>
            <a:blip r:embed="rId4"/>
            <a:stretch>
              <a:fillRect/>
            </a:stretch>
          </a:blipFill>
        </p:spPr>
      </p:sp>
      <p:sp>
        <p:nvSpPr>
          <p:cNvPr id="14" name="TextBox 14"/>
          <p:cNvSpPr txBox="1"/>
          <p:nvPr/>
        </p:nvSpPr>
        <p:spPr>
          <a:xfrm>
            <a:off x="3657600" y="403089"/>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ARCHITECTURE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488343" y="-989670"/>
            <a:ext cx="1080715" cy="2956684"/>
            <a:chOff x="0" y="0"/>
            <a:chExt cx="284633" cy="778715"/>
          </a:xfrm>
        </p:grpSpPr>
        <p:sp>
          <p:nvSpPr>
            <p:cNvPr id="11" name="Freeform 11"/>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2" name="TextBox 12"/>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3581400" y="2324100"/>
            <a:ext cx="10756707" cy="7010399"/>
          </a:xfrm>
          <a:custGeom>
            <a:avLst/>
            <a:gdLst/>
            <a:ahLst/>
            <a:cxnLst/>
            <a:rect l="l" t="t" r="r" b="b"/>
            <a:pathLst>
              <a:path w="8088817" h="5945281">
                <a:moveTo>
                  <a:pt x="0" y="0"/>
                </a:moveTo>
                <a:lnTo>
                  <a:pt x="8088818" y="0"/>
                </a:lnTo>
                <a:lnTo>
                  <a:pt x="8088818" y="5945280"/>
                </a:lnTo>
                <a:lnTo>
                  <a:pt x="0" y="5945280"/>
                </a:lnTo>
                <a:lnTo>
                  <a:pt x="0" y="0"/>
                </a:lnTo>
                <a:close/>
              </a:path>
            </a:pathLst>
          </a:custGeom>
          <a:blipFill>
            <a:blip r:embed="rId4"/>
            <a:stretch>
              <a:fillRect/>
            </a:stretch>
          </a:blipFill>
        </p:spPr>
      </p:sp>
      <p:sp>
        <p:nvSpPr>
          <p:cNvPr id="14" name="TextBox 14"/>
          <p:cNvSpPr txBox="1"/>
          <p:nvPr/>
        </p:nvSpPr>
        <p:spPr>
          <a:xfrm>
            <a:off x="3765646" y="584424"/>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USE CASE DIAGRAM</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488343" y="-989670"/>
            <a:ext cx="1080715" cy="2956684"/>
            <a:chOff x="0" y="0"/>
            <a:chExt cx="284633" cy="778715"/>
          </a:xfrm>
        </p:grpSpPr>
        <p:sp>
          <p:nvSpPr>
            <p:cNvPr id="11" name="Freeform 11"/>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2" name="TextBox 12"/>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3352800" y="1967014"/>
            <a:ext cx="11506200" cy="7062686"/>
          </a:xfrm>
          <a:custGeom>
            <a:avLst/>
            <a:gdLst/>
            <a:ahLst/>
            <a:cxnLst/>
            <a:rect l="l" t="t" r="r" b="b"/>
            <a:pathLst>
              <a:path w="9735942" h="5671186">
                <a:moveTo>
                  <a:pt x="0" y="0"/>
                </a:moveTo>
                <a:lnTo>
                  <a:pt x="9735942" y="0"/>
                </a:lnTo>
                <a:lnTo>
                  <a:pt x="9735942" y="5671186"/>
                </a:lnTo>
                <a:lnTo>
                  <a:pt x="0" y="5671186"/>
                </a:lnTo>
                <a:lnTo>
                  <a:pt x="0" y="0"/>
                </a:lnTo>
                <a:close/>
              </a:path>
            </a:pathLst>
          </a:custGeom>
          <a:blipFill>
            <a:blip r:embed="rId4"/>
            <a:stretch>
              <a:fillRect/>
            </a:stretch>
          </a:blipFill>
        </p:spPr>
      </p:sp>
      <p:sp>
        <p:nvSpPr>
          <p:cNvPr id="14" name="TextBox 14"/>
          <p:cNvSpPr txBox="1"/>
          <p:nvPr/>
        </p:nvSpPr>
        <p:spPr>
          <a:xfrm>
            <a:off x="3765646" y="416341"/>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CLASS DIAGRAM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21925" y="1027560"/>
            <a:ext cx="1483241" cy="1495366"/>
          </a:xfrm>
          <a:custGeom>
            <a:avLst/>
            <a:gdLst/>
            <a:ahLst/>
            <a:cxnLst/>
            <a:rect l="l" t="t" r="r" b="b"/>
            <a:pathLst>
              <a:path w="1483241" h="1495366">
                <a:moveTo>
                  <a:pt x="0" y="0"/>
                </a:moveTo>
                <a:lnTo>
                  <a:pt x="1483241" y="0"/>
                </a:lnTo>
                <a:lnTo>
                  <a:pt x="1483241" y="1495365"/>
                </a:lnTo>
                <a:lnTo>
                  <a:pt x="0" y="1495365"/>
                </a:lnTo>
                <a:lnTo>
                  <a:pt x="0" y="0"/>
                </a:lnTo>
                <a:close/>
              </a:path>
            </a:pathLst>
          </a:custGeom>
          <a:blipFill>
            <a:blip r:embed="rId2"/>
            <a:stretch>
              <a:fillRect/>
            </a:stretch>
          </a:blipFill>
        </p:spPr>
      </p:sp>
      <p:sp>
        <p:nvSpPr>
          <p:cNvPr id="3" name="TextBox 3"/>
          <p:cNvSpPr txBox="1"/>
          <p:nvPr/>
        </p:nvSpPr>
        <p:spPr>
          <a:xfrm>
            <a:off x="3105166" y="1332013"/>
            <a:ext cx="12519103" cy="1010283"/>
          </a:xfrm>
          <a:prstGeom prst="rect">
            <a:avLst/>
          </a:prstGeom>
        </p:spPr>
        <p:txBody>
          <a:bodyPr lIns="0" tIns="0" rIns="0" bIns="0" rtlCol="0" anchor="t">
            <a:spAutoFit/>
          </a:bodyPr>
          <a:lstStyle/>
          <a:p>
            <a:pPr algn="ctr">
              <a:lnSpc>
                <a:spcPts val="2559"/>
              </a:lnSpc>
            </a:pPr>
            <a:r>
              <a:rPr lang="en-US" sz="3199" b="1">
                <a:solidFill>
                  <a:srgbClr val="000000"/>
                </a:solidFill>
                <a:latin typeface="Open Sans Bold"/>
                <a:ea typeface="Open Sans Bold"/>
                <a:cs typeface="Open Sans Bold"/>
                <a:sym typeface="Open Sans Bold"/>
              </a:rPr>
              <a:t>MAHATMA GANDHI INSTITUTE OF TECHNOLOGY(A)</a:t>
            </a:r>
          </a:p>
          <a:p>
            <a:pPr algn="ctr">
              <a:lnSpc>
                <a:spcPts val="2559"/>
              </a:lnSpc>
            </a:pPr>
            <a:endParaRPr lang="en-US" sz="3199" b="1">
              <a:solidFill>
                <a:srgbClr val="000000"/>
              </a:solidFill>
              <a:latin typeface="Open Sans Bold"/>
              <a:ea typeface="Open Sans Bold"/>
              <a:cs typeface="Open Sans Bold"/>
              <a:sym typeface="Open Sans Bold"/>
            </a:endParaRPr>
          </a:p>
          <a:p>
            <a:pPr algn="ctr">
              <a:lnSpc>
                <a:spcPts val="2559"/>
              </a:lnSpc>
            </a:pPr>
            <a:r>
              <a:rPr lang="en-US" sz="3199" b="1">
                <a:solidFill>
                  <a:srgbClr val="000000"/>
                </a:solidFill>
                <a:latin typeface="Open Sans Bold"/>
                <a:ea typeface="Open Sans Bold"/>
                <a:cs typeface="Open Sans Bold"/>
                <a:sym typeface="Open Sans Bold"/>
              </a:rPr>
              <a:t>DEPARTMENT OF INFORMATION TECHNOLOGY</a:t>
            </a:r>
          </a:p>
        </p:txBody>
      </p:sp>
      <p:sp>
        <p:nvSpPr>
          <p:cNvPr id="4" name="TextBox 4"/>
          <p:cNvSpPr txBox="1"/>
          <p:nvPr/>
        </p:nvSpPr>
        <p:spPr>
          <a:xfrm>
            <a:off x="3105166" y="3065563"/>
            <a:ext cx="12519103" cy="4784218"/>
          </a:xfrm>
          <a:prstGeom prst="rect">
            <a:avLst/>
          </a:prstGeom>
        </p:spPr>
        <p:txBody>
          <a:bodyPr lIns="0" tIns="0" rIns="0" bIns="0" rtlCol="0" anchor="t">
            <a:spAutoFit/>
          </a:bodyPr>
          <a:lstStyle/>
          <a:p>
            <a:pPr algn="ctr">
              <a:lnSpc>
                <a:spcPts val="4199"/>
              </a:lnSpc>
            </a:pPr>
            <a:r>
              <a:rPr lang="en-US" sz="2999" b="1">
                <a:solidFill>
                  <a:srgbClr val="000000"/>
                </a:solidFill>
                <a:latin typeface="Open Sans Bold"/>
                <a:ea typeface="Open Sans Bold"/>
                <a:cs typeface="Open Sans Bold"/>
                <a:sym typeface="Open Sans Bold"/>
              </a:rPr>
              <a:t>An Industry Oriented Mini Project(IT653PC)</a:t>
            </a:r>
          </a:p>
          <a:p>
            <a:pPr algn="ctr">
              <a:lnSpc>
                <a:spcPts val="4199"/>
              </a:lnSpc>
            </a:pPr>
            <a:r>
              <a:rPr lang="en-US" sz="2999" b="1">
                <a:solidFill>
                  <a:srgbClr val="000000"/>
                </a:solidFill>
                <a:latin typeface="Open Sans Bold"/>
                <a:ea typeface="Open Sans Bold"/>
                <a:cs typeface="Open Sans Bold"/>
                <a:sym typeface="Open Sans Bold"/>
              </a:rPr>
              <a:t>On</a:t>
            </a:r>
          </a:p>
          <a:p>
            <a:pPr algn="ctr">
              <a:lnSpc>
                <a:spcPts val="4199"/>
              </a:lnSpc>
            </a:pPr>
            <a:endParaRPr lang="en-US" sz="2999" b="1">
              <a:solidFill>
                <a:srgbClr val="000000"/>
              </a:solidFill>
              <a:latin typeface="Open Sans Bold"/>
              <a:ea typeface="Open Sans Bold"/>
              <a:cs typeface="Open Sans Bold"/>
              <a:sym typeface="Open Sans Bold"/>
            </a:endParaRPr>
          </a:p>
          <a:p>
            <a:pPr algn="ctr">
              <a:lnSpc>
                <a:spcPts val="4199"/>
              </a:lnSpc>
            </a:pPr>
            <a:r>
              <a:rPr lang="en-US" sz="2999" b="1">
                <a:solidFill>
                  <a:srgbClr val="000000"/>
                </a:solidFill>
                <a:latin typeface="Open Sans Bold"/>
                <a:ea typeface="Open Sans Bold"/>
                <a:cs typeface="Open Sans Bold"/>
                <a:sym typeface="Open Sans Bold"/>
              </a:rPr>
              <a:t>AUTOCOMPOSER</a:t>
            </a:r>
          </a:p>
          <a:p>
            <a:pPr algn="ctr">
              <a:lnSpc>
                <a:spcPts val="4199"/>
              </a:lnSpc>
            </a:pPr>
            <a:r>
              <a:rPr lang="en-US" sz="2999" b="1">
                <a:solidFill>
                  <a:srgbClr val="000000"/>
                </a:solidFill>
                <a:latin typeface="Open Sans Bold"/>
                <a:ea typeface="Open Sans Bold"/>
                <a:cs typeface="Open Sans Bold"/>
                <a:sym typeface="Open Sans Bold"/>
              </a:rPr>
              <a:t>By</a:t>
            </a:r>
          </a:p>
          <a:p>
            <a:pPr algn="ctr">
              <a:lnSpc>
                <a:spcPts val="3779"/>
              </a:lnSpc>
            </a:pPr>
            <a:endParaRPr lang="en-US" sz="2999" b="1">
              <a:solidFill>
                <a:srgbClr val="000000"/>
              </a:solidFill>
              <a:latin typeface="Open Sans Bold"/>
              <a:ea typeface="Open Sans Bold"/>
              <a:cs typeface="Open Sans Bold"/>
              <a:sym typeface="Open Sans Bold"/>
            </a:endParaRPr>
          </a:p>
          <a:p>
            <a:pPr algn="ctr">
              <a:lnSpc>
                <a:spcPts val="4697"/>
              </a:lnSpc>
            </a:pPr>
            <a:r>
              <a:rPr lang="en-US" sz="2699" b="1">
                <a:solidFill>
                  <a:srgbClr val="000000"/>
                </a:solidFill>
                <a:latin typeface="Open Sans Bold"/>
                <a:ea typeface="Open Sans Bold"/>
                <a:cs typeface="Open Sans Bold"/>
                <a:sym typeface="Open Sans Bold"/>
              </a:rPr>
              <a:t>Chiriki Chandana - 22261A1215</a:t>
            </a:r>
          </a:p>
          <a:p>
            <a:pPr algn="ctr">
              <a:lnSpc>
                <a:spcPts val="4697"/>
              </a:lnSpc>
            </a:pPr>
            <a:r>
              <a:rPr lang="en-US" sz="2699" b="1">
                <a:solidFill>
                  <a:srgbClr val="000000"/>
                </a:solidFill>
                <a:latin typeface="Open Sans Bold"/>
                <a:ea typeface="Open Sans Bold"/>
                <a:cs typeface="Open Sans Bold"/>
                <a:sym typeface="Open Sans Bold"/>
              </a:rPr>
              <a:t>Kaniveta Bhuvan Chandra - 22261A1231</a:t>
            </a:r>
          </a:p>
          <a:p>
            <a:pPr algn="ctr">
              <a:lnSpc>
                <a:spcPts val="4697"/>
              </a:lnSpc>
            </a:pPr>
            <a:r>
              <a:rPr lang="en-US" sz="2699" b="1">
                <a:solidFill>
                  <a:srgbClr val="000000"/>
                </a:solidFill>
                <a:latin typeface="Open Sans Bold"/>
                <a:ea typeface="Open Sans Bold"/>
                <a:cs typeface="Open Sans Bold"/>
                <a:sym typeface="Open Sans Bold"/>
              </a:rPr>
              <a:t>Batch ID: IT-24-04</a:t>
            </a:r>
          </a:p>
        </p:txBody>
      </p:sp>
      <p:sp>
        <p:nvSpPr>
          <p:cNvPr id="5" name="TextBox 5"/>
          <p:cNvSpPr txBox="1"/>
          <p:nvPr/>
        </p:nvSpPr>
        <p:spPr>
          <a:xfrm>
            <a:off x="1421431" y="7987915"/>
            <a:ext cx="3367469" cy="1098827"/>
          </a:xfrm>
          <a:prstGeom prst="rect">
            <a:avLst/>
          </a:prstGeom>
        </p:spPr>
        <p:txBody>
          <a:bodyPr wrap="square" lIns="0" tIns="0" rIns="0" bIns="0" rtlCol="0" anchor="t">
            <a:spAutoFit/>
          </a:bodyPr>
          <a:lstStyle/>
          <a:p>
            <a:pPr algn="l">
              <a:lnSpc>
                <a:spcPts val="2920"/>
              </a:lnSpc>
            </a:pPr>
            <a:r>
              <a:rPr lang="en-US" sz="2299" b="1" dirty="0">
                <a:solidFill>
                  <a:srgbClr val="000000"/>
                </a:solidFill>
                <a:latin typeface="Open Sans Bold"/>
                <a:ea typeface="Open Sans Bold"/>
                <a:cs typeface="Open Sans Bold"/>
                <a:sym typeface="Open Sans Bold"/>
              </a:rPr>
              <a:t>Internal Superviso</a:t>
            </a:r>
            <a:r>
              <a:rPr lang="en-US" sz="2299" dirty="0">
                <a:solidFill>
                  <a:srgbClr val="000000"/>
                </a:solidFill>
                <a:latin typeface="Open Sans"/>
                <a:ea typeface="Open Sans"/>
                <a:cs typeface="Open Sans"/>
                <a:sym typeface="Open Sans"/>
              </a:rPr>
              <a:t>r</a:t>
            </a:r>
          </a:p>
          <a:p>
            <a:pPr algn="l">
              <a:lnSpc>
                <a:spcPts val="2920"/>
              </a:lnSpc>
            </a:pPr>
            <a:r>
              <a:rPr lang="en-US" sz="2299" dirty="0">
                <a:solidFill>
                  <a:srgbClr val="000000"/>
                </a:solidFill>
                <a:latin typeface="Open Sans"/>
                <a:ea typeface="Open Sans"/>
                <a:cs typeface="Open Sans"/>
                <a:sym typeface="Open Sans"/>
              </a:rPr>
              <a:t> </a:t>
            </a:r>
            <a:r>
              <a:rPr lang="en-US" sz="2299" dirty="0" err="1">
                <a:solidFill>
                  <a:srgbClr val="000000"/>
                </a:solidFill>
                <a:latin typeface="Open Sans"/>
                <a:ea typeface="Open Sans"/>
                <a:cs typeface="Open Sans"/>
                <a:sym typeface="Open Sans"/>
              </a:rPr>
              <a:t>Mrs.P.Naveena</a:t>
            </a:r>
            <a:endParaRPr lang="en-US" sz="2299" dirty="0">
              <a:solidFill>
                <a:srgbClr val="000000"/>
              </a:solidFill>
              <a:latin typeface="Open Sans"/>
              <a:ea typeface="Open Sans"/>
              <a:cs typeface="Open Sans"/>
              <a:sym typeface="Open Sans"/>
            </a:endParaRPr>
          </a:p>
          <a:p>
            <a:pPr algn="l">
              <a:lnSpc>
                <a:spcPts val="2920"/>
              </a:lnSpc>
            </a:pPr>
            <a:r>
              <a:rPr lang="en-US" sz="2299" dirty="0">
                <a:solidFill>
                  <a:srgbClr val="000000"/>
                </a:solidFill>
                <a:latin typeface="Open Sans"/>
                <a:ea typeface="Open Sans"/>
                <a:cs typeface="Open Sans"/>
                <a:sym typeface="Open Sans"/>
              </a:rPr>
              <a:t>Assistant Professor</a:t>
            </a:r>
          </a:p>
        </p:txBody>
      </p:sp>
      <p:sp>
        <p:nvSpPr>
          <p:cNvPr id="6" name="TextBox 6"/>
          <p:cNvSpPr txBox="1"/>
          <p:nvPr/>
        </p:nvSpPr>
        <p:spPr>
          <a:xfrm>
            <a:off x="14319840" y="8002289"/>
            <a:ext cx="2608858" cy="1084453"/>
          </a:xfrm>
          <a:prstGeom prst="rect">
            <a:avLst/>
          </a:prstGeom>
        </p:spPr>
        <p:txBody>
          <a:bodyPr lIns="0" tIns="0" rIns="0" bIns="0" rtlCol="0" anchor="t">
            <a:spAutoFit/>
          </a:bodyPr>
          <a:lstStyle/>
          <a:p>
            <a:pPr algn="l">
              <a:lnSpc>
                <a:spcPts val="2920"/>
              </a:lnSpc>
            </a:pPr>
            <a:r>
              <a:rPr lang="en-US" sz="2299" b="1">
                <a:solidFill>
                  <a:srgbClr val="000000"/>
                </a:solidFill>
                <a:latin typeface="Open Sans Bold"/>
                <a:ea typeface="Open Sans Bold"/>
                <a:cs typeface="Open Sans Bold"/>
                <a:sym typeface="Open Sans Bold"/>
              </a:rPr>
              <a:t>IOMP Supervisor</a:t>
            </a:r>
          </a:p>
          <a:p>
            <a:pPr algn="l">
              <a:lnSpc>
                <a:spcPts val="2920"/>
              </a:lnSpc>
            </a:pPr>
            <a:r>
              <a:rPr lang="en-US" sz="2299">
                <a:solidFill>
                  <a:srgbClr val="000000"/>
                </a:solidFill>
                <a:latin typeface="Open Sans"/>
                <a:ea typeface="Open Sans"/>
                <a:cs typeface="Open Sans"/>
                <a:sym typeface="Open Sans"/>
              </a:rPr>
              <a:t>Dr.U.Chaitanya</a:t>
            </a:r>
          </a:p>
          <a:p>
            <a:pPr algn="l">
              <a:lnSpc>
                <a:spcPts val="2920"/>
              </a:lnSpc>
            </a:pPr>
            <a:r>
              <a:rPr lang="en-US" sz="2299">
                <a:solidFill>
                  <a:srgbClr val="000000"/>
                </a:solidFill>
                <a:latin typeface="Open Sans"/>
                <a:ea typeface="Open Sans"/>
                <a:cs typeface="Open Sans"/>
                <a:sym typeface="Open Sans"/>
              </a:rPr>
              <a:t>Assistant Professor</a:t>
            </a:r>
          </a:p>
        </p:txBody>
      </p:sp>
      <p:sp>
        <p:nvSpPr>
          <p:cNvPr id="7" name="AutoShape 7"/>
          <p:cNvSpPr/>
          <p:nvPr/>
        </p:nvSpPr>
        <p:spPr>
          <a:xfrm>
            <a:off x="1028700" y="665610"/>
            <a:ext cx="16230600" cy="0"/>
          </a:xfrm>
          <a:prstGeom prst="line">
            <a:avLst/>
          </a:prstGeom>
          <a:ln w="38100" cap="flat">
            <a:solidFill>
              <a:srgbClr val="000000"/>
            </a:solidFill>
            <a:prstDash val="solid"/>
            <a:headEnd type="none" w="sm" len="sm"/>
            <a:tailEnd type="none" w="sm" len="sm"/>
          </a:ln>
        </p:spPr>
      </p:sp>
      <p:sp>
        <p:nvSpPr>
          <p:cNvPr id="8" name="AutoShape 8"/>
          <p:cNvSpPr/>
          <p:nvPr/>
        </p:nvSpPr>
        <p:spPr>
          <a:xfrm flipV="1">
            <a:off x="17259300" y="666021"/>
            <a:ext cx="19046" cy="8973300"/>
          </a:xfrm>
          <a:prstGeom prst="line">
            <a:avLst/>
          </a:prstGeom>
          <a:ln w="38100" cap="flat">
            <a:solidFill>
              <a:srgbClr val="000000"/>
            </a:solidFill>
            <a:prstDash val="solid"/>
            <a:headEnd type="none" w="sm" len="sm"/>
            <a:tailEnd type="none" w="sm" len="sm"/>
          </a:ln>
        </p:spPr>
      </p:sp>
      <p:sp>
        <p:nvSpPr>
          <p:cNvPr id="9" name="AutoShape 9"/>
          <p:cNvSpPr/>
          <p:nvPr/>
        </p:nvSpPr>
        <p:spPr>
          <a:xfrm flipV="1">
            <a:off x="1028700" y="666063"/>
            <a:ext cx="9524" cy="8973258"/>
          </a:xfrm>
          <a:prstGeom prst="line">
            <a:avLst/>
          </a:prstGeom>
          <a:ln w="38100" cap="flat">
            <a:solidFill>
              <a:srgbClr val="000000"/>
            </a:solidFill>
            <a:prstDash val="solid"/>
            <a:headEnd type="none" w="sm" len="sm"/>
            <a:tailEnd type="none" w="sm" len="sm"/>
          </a:ln>
        </p:spPr>
      </p:sp>
      <p:sp>
        <p:nvSpPr>
          <p:cNvPr id="10" name="AutoShape 10"/>
          <p:cNvSpPr/>
          <p:nvPr/>
        </p:nvSpPr>
        <p:spPr>
          <a:xfrm>
            <a:off x="1028700" y="9639321"/>
            <a:ext cx="16230600" cy="0"/>
          </a:xfrm>
          <a:prstGeom prst="line">
            <a:avLst/>
          </a:prstGeom>
          <a:ln w="38100" cap="flat">
            <a:solidFill>
              <a:srgbClr val="000000"/>
            </a:solidFill>
            <a:prstDash val="solid"/>
            <a:headEnd type="none" w="sm" len="sm"/>
            <a:tailEnd type="none" w="sm" len="sm"/>
          </a:ln>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488343" y="-989670"/>
            <a:ext cx="1080715" cy="2956684"/>
            <a:chOff x="0" y="0"/>
            <a:chExt cx="284633" cy="778715"/>
          </a:xfrm>
        </p:grpSpPr>
        <p:sp>
          <p:nvSpPr>
            <p:cNvPr id="11" name="Freeform 11"/>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2" name="TextBox 12"/>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8915400" y="342900"/>
            <a:ext cx="6934199" cy="8915400"/>
          </a:xfrm>
          <a:custGeom>
            <a:avLst/>
            <a:gdLst/>
            <a:ahLst/>
            <a:cxnLst/>
            <a:rect l="l" t="t" r="r" b="b"/>
            <a:pathLst>
              <a:path w="4893489" h="7325345">
                <a:moveTo>
                  <a:pt x="0" y="0"/>
                </a:moveTo>
                <a:lnTo>
                  <a:pt x="4893489" y="0"/>
                </a:lnTo>
                <a:lnTo>
                  <a:pt x="4893489" y="7325345"/>
                </a:lnTo>
                <a:lnTo>
                  <a:pt x="0" y="7325345"/>
                </a:lnTo>
                <a:lnTo>
                  <a:pt x="0" y="0"/>
                </a:lnTo>
                <a:close/>
              </a:path>
            </a:pathLst>
          </a:custGeom>
          <a:blipFill>
            <a:blip r:embed="rId4"/>
            <a:stretch>
              <a:fillRect/>
            </a:stretch>
          </a:blipFill>
        </p:spPr>
      </p:sp>
      <p:sp>
        <p:nvSpPr>
          <p:cNvPr id="14" name="TextBox 14"/>
          <p:cNvSpPr txBox="1"/>
          <p:nvPr/>
        </p:nvSpPr>
        <p:spPr>
          <a:xfrm>
            <a:off x="-3200400" y="2705100"/>
            <a:ext cx="16535400" cy="2447273"/>
          </a:xfrm>
          <a:prstGeom prst="rect">
            <a:avLst/>
          </a:prstGeom>
        </p:spPr>
        <p:txBody>
          <a:bodyPr wrap="square" lIns="0" tIns="0" rIns="0" bIns="0" rtlCol="0" anchor="t">
            <a:spAutoFit/>
          </a:bodyPr>
          <a:lstStyle/>
          <a:p>
            <a:pPr algn="ctr">
              <a:lnSpc>
                <a:spcPct val="150000"/>
              </a:lnSpc>
            </a:pPr>
            <a:r>
              <a:rPr lang="en-US" sz="5600" b="1" dirty="0">
                <a:solidFill>
                  <a:srgbClr val="000000"/>
                </a:solidFill>
                <a:latin typeface="Century Gothic Paneuropean Bold"/>
                <a:ea typeface="Century Gothic Paneuropean Bold"/>
                <a:cs typeface="Century Gothic Paneuropean Bold"/>
                <a:sym typeface="Century Gothic Paneuropean Bold"/>
              </a:rPr>
              <a:t>ACTIVITY </a:t>
            </a:r>
          </a:p>
          <a:p>
            <a:pPr algn="ctr">
              <a:lnSpc>
                <a:spcPct val="150000"/>
              </a:lnSpc>
            </a:pPr>
            <a:r>
              <a:rPr lang="en-US" sz="5600" b="1" dirty="0">
                <a:solidFill>
                  <a:srgbClr val="000000"/>
                </a:solidFill>
                <a:latin typeface="Century Gothic Paneuropean Bold"/>
                <a:ea typeface="Century Gothic Paneuropean Bold"/>
                <a:cs typeface="Century Gothic Paneuropean Bold"/>
                <a:sym typeface="Century Gothic Paneuropean Bold"/>
              </a:rPr>
              <a:t>DIAGRAM</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488343" y="-989670"/>
            <a:ext cx="1080715" cy="2956684"/>
            <a:chOff x="0" y="0"/>
            <a:chExt cx="284633" cy="778715"/>
          </a:xfrm>
        </p:grpSpPr>
        <p:sp>
          <p:nvSpPr>
            <p:cNvPr id="11" name="Freeform 11"/>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2" name="TextBox 12"/>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3810000" y="2247900"/>
            <a:ext cx="11506200" cy="6857999"/>
          </a:xfrm>
          <a:custGeom>
            <a:avLst/>
            <a:gdLst/>
            <a:ahLst/>
            <a:cxnLst/>
            <a:rect l="l" t="t" r="r" b="b"/>
            <a:pathLst>
              <a:path w="9230527" h="5746003">
                <a:moveTo>
                  <a:pt x="0" y="0"/>
                </a:moveTo>
                <a:lnTo>
                  <a:pt x="9230528" y="0"/>
                </a:lnTo>
                <a:lnTo>
                  <a:pt x="9230528" y="5746003"/>
                </a:lnTo>
                <a:lnTo>
                  <a:pt x="0" y="5746003"/>
                </a:lnTo>
                <a:lnTo>
                  <a:pt x="0" y="0"/>
                </a:lnTo>
                <a:close/>
              </a:path>
            </a:pathLst>
          </a:custGeom>
          <a:blipFill>
            <a:blip r:embed="rId4"/>
            <a:stretch>
              <a:fillRect/>
            </a:stretch>
          </a:blipFill>
        </p:spPr>
      </p:sp>
      <p:sp>
        <p:nvSpPr>
          <p:cNvPr id="14" name="TextBox 14"/>
          <p:cNvSpPr txBox="1"/>
          <p:nvPr/>
        </p:nvSpPr>
        <p:spPr>
          <a:xfrm>
            <a:off x="2667351" y="488672"/>
            <a:ext cx="12953296"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COMPONENT DIAGRAM</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488343" y="-989670"/>
            <a:ext cx="1080715" cy="2956684"/>
            <a:chOff x="0" y="0"/>
            <a:chExt cx="284633" cy="778715"/>
          </a:xfrm>
        </p:grpSpPr>
        <p:sp>
          <p:nvSpPr>
            <p:cNvPr id="11" name="Freeform 11"/>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2" name="TextBox 12"/>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2743200" y="2400300"/>
            <a:ext cx="12192000" cy="6553200"/>
          </a:xfrm>
          <a:custGeom>
            <a:avLst/>
            <a:gdLst/>
            <a:ahLst/>
            <a:cxnLst/>
            <a:rect l="l" t="t" r="r" b="b"/>
            <a:pathLst>
              <a:path w="9769720" h="5666438">
                <a:moveTo>
                  <a:pt x="0" y="0"/>
                </a:moveTo>
                <a:lnTo>
                  <a:pt x="9769720" y="0"/>
                </a:lnTo>
                <a:lnTo>
                  <a:pt x="9769720" y="5666437"/>
                </a:lnTo>
                <a:lnTo>
                  <a:pt x="0" y="5666437"/>
                </a:lnTo>
                <a:lnTo>
                  <a:pt x="0" y="0"/>
                </a:lnTo>
                <a:close/>
              </a:path>
            </a:pathLst>
          </a:custGeom>
          <a:blipFill>
            <a:blip r:embed="rId4"/>
            <a:stretch>
              <a:fillRect/>
            </a:stretch>
          </a:blipFill>
        </p:spPr>
      </p:sp>
      <p:sp>
        <p:nvSpPr>
          <p:cNvPr id="14" name="TextBox 14"/>
          <p:cNvSpPr txBox="1"/>
          <p:nvPr/>
        </p:nvSpPr>
        <p:spPr>
          <a:xfrm>
            <a:off x="2590800" y="488672"/>
            <a:ext cx="12953296"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SEQUENCE DIAGRAM</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488343" y="-989670"/>
            <a:ext cx="1080715" cy="2956684"/>
            <a:chOff x="0" y="0"/>
            <a:chExt cx="284633" cy="778715"/>
          </a:xfrm>
        </p:grpSpPr>
        <p:sp>
          <p:nvSpPr>
            <p:cNvPr id="11" name="Freeform 11"/>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2" name="TextBox 12"/>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2895600" y="2095500"/>
            <a:ext cx="11963399" cy="7162800"/>
          </a:xfrm>
          <a:custGeom>
            <a:avLst/>
            <a:gdLst/>
            <a:ahLst/>
            <a:cxnLst/>
            <a:rect l="l" t="t" r="r" b="b"/>
            <a:pathLst>
              <a:path w="8540447" h="5860882">
                <a:moveTo>
                  <a:pt x="0" y="0"/>
                </a:moveTo>
                <a:lnTo>
                  <a:pt x="8540446" y="0"/>
                </a:lnTo>
                <a:lnTo>
                  <a:pt x="8540446" y="5860881"/>
                </a:lnTo>
                <a:lnTo>
                  <a:pt x="0" y="5860881"/>
                </a:lnTo>
                <a:lnTo>
                  <a:pt x="0" y="0"/>
                </a:lnTo>
                <a:close/>
              </a:path>
            </a:pathLst>
          </a:custGeom>
          <a:blipFill>
            <a:blip r:embed="rId4"/>
            <a:stretch>
              <a:fillRect/>
            </a:stretch>
          </a:blipFill>
        </p:spPr>
      </p:sp>
      <p:sp>
        <p:nvSpPr>
          <p:cNvPr id="14" name="TextBox 14"/>
          <p:cNvSpPr txBox="1"/>
          <p:nvPr/>
        </p:nvSpPr>
        <p:spPr>
          <a:xfrm>
            <a:off x="2514600" y="416341"/>
            <a:ext cx="12953296"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DEPLOYMENT DIAGRAM</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F838A2-7630-B18D-A16C-7C7ABA6C3A8E}"/>
              </a:ext>
            </a:extLst>
          </p:cNvPr>
          <p:cNvPicPr>
            <a:picLocks noChangeAspect="1"/>
          </p:cNvPicPr>
          <p:nvPr/>
        </p:nvPicPr>
        <p:blipFill>
          <a:blip r:embed="rId3"/>
          <a:stretch>
            <a:fillRect/>
          </a:stretch>
        </p:blipFill>
        <p:spPr>
          <a:xfrm>
            <a:off x="3048000" y="828675"/>
            <a:ext cx="12192000" cy="7896225"/>
          </a:xfrm>
          <a:prstGeom prst="rect">
            <a:avLst/>
          </a:prstGeom>
        </p:spPr>
      </p:pic>
      <p:sp>
        <p:nvSpPr>
          <p:cNvPr id="4" name="TextBox 3">
            <a:extLst>
              <a:ext uri="{FF2B5EF4-FFF2-40B4-BE49-F238E27FC236}">
                <a16:creationId xmlns:a16="http://schemas.microsoft.com/office/drawing/2014/main" id="{F0606A46-AFE5-A86F-3384-61649A5F4C34}"/>
              </a:ext>
            </a:extLst>
          </p:cNvPr>
          <p:cNvSpPr txBox="1"/>
          <p:nvPr/>
        </p:nvSpPr>
        <p:spPr>
          <a:xfrm>
            <a:off x="5105400" y="8900417"/>
            <a:ext cx="8432629" cy="523220"/>
          </a:xfrm>
          <a:prstGeom prst="rect">
            <a:avLst/>
          </a:prstGeom>
          <a:noFill/>
        </p:spPr>
        <p:txBody>
          <a:bodyPr wrap="none" rtlCol="0">
            <a:spAutoFit/>
          </a:bodyPr>
          <a:lstStyle/>
          <a:p>
            <a:r>
              <a:rPr lang="en-US" sz="2800" dirty="0">
                <a:latin typeface="Times New Roman" panose="02020603050405020304" pitchFamily="18" charset="0"/>
                <a:cs typeface="Times New Roman" panose="02020603050405020304" pitchFamily="18" charset="0"/>
              </a:rPr>
              <a:t>Figure 1: User Interface of AI Music Composer Web App</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011796-5B66-B6EC-242F-E58CEE04A670}"/>
              </a:ext>
            </a:extLst>
          </p:cNvPr>
          <p:cNvPicPr>
            <a:picLocks noChangeAspect="1"/>
          </p:cNvPicPr>
          <p:nvPr/>
        </p:nvPicPr>
        <p:blipFill>
          <a:blip r:embed="rId2"/>
          <a:stretch>
            <a:fillRect/>
          </a:stretch>
        </p:blipFill>
        <p:spPr>
          <a:xfrm>
            <a:off x="3048000" y="723900"/>
            <a:ext cx="12192000" cy="7896225"/>
          </a:xfrm>
          <a:prstGeom prst="rect">
            <a:avLst/>
          </a:prstGeom>
        </p:spPr>
      </p:pic>
      <p:sp>
        <p:nvSpPr>
          <p:cNvPr id="4" name="TextBox 3">
            <a:extLst>
              <a:ext uri="{FF2B5EF4-FFF2-40B4-BE49-F238E27FC236}">
                <a16:creationId xmlns:a16="http://schemas.microsoft.com/office/drawing/2014/main" id="{BC926E70-5C4F-D535-FAF3-96C965458398}"/>
              </a:ext>
            </a:extLst>
          </p:cNvPr>
          <p:cNvSpPr txBox="1"/>
          <p:nvPr/>
        </p:nvSpPr>
        <p:spPr>
          <a:xfrm>
            <a:off x="5181600" y="8877300"/>
            <a:ext cx="7918578" cy="523220"/>
          </a:xfrm>
          <a:prstGeom prst="rect">
            <a:avLst/>
          </a:prstGeom>
          <a:noFill/>
        </p:spPr>
        <p:txBody>
          <a:bodyPr wrap="none" rtlCol="0">
            <a:spAutoFit/>
          </a:bodyPr>
          <a:lstStyle/>
          <a:p>
            <a:r>
              <a:rPr lang="en-US" sz="2800" dirty="0">
                <a:latin typeface="Times New Roman" panose="02020603050405020304" pitchFamily="18" charset="0"/>
                <a:cs typeface="Times New Roman" panose="02020603050405020304" pitchFamily="18" charset="0"/>
              </a:rPr>
              <a:t>Figure 2: AI Music Composer – Output Ready Screen</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0CEB8D-D8DF-AE22-7998-6E2B94DED147}"/>
              </a:ext>
            </a:extLst>
          </p:cNvPr>
          <p:cNvPicPr>
            <a:picLocks noChangeAspect="1"/>
          </p:cNvPicPr>
          <p:nvPr/>
        </p:nvPicPr>
        <p:blipFill>
          <a:blip r:embed="rId2"/>
          <a:stretch>
            <a:fillRect/>
          </a:stretch>
        </p:blipFill>
        <p:spPr>
          <a:xfrm>
            <a:off x="2667000" y="876300"/>
            <a:ext cx="12877800" cy="7896225"/>
          </a:xfrm>
          <a:prstGeom prst="rect">
            <a:avLst/>
          </a:prstGeom>
        </p:spPr>
      </p:pic>
      <p:sp>
        <p:nvSpPr>
          <p:cNvPr id="5" name="TextBox 4">
            <a:extLst>
              <a:ext uri="{FF2B5EF4-FFF2-40B4-BE49-F238E27FC236}">
                <a16:creationId xmlns:a16="http://schemas.microsoft.com/office/drawing/2014/main" id="{E76F2885-FA16-1760-ED65-00B38CF0F8F7}"/>
              </a:ext>
            </a:extLst>
          </p:cNvPr>
          <p:cNvSpPr txBox="1"/>
          <p:nvPr/>
        </p:nvSpPr>
        <p:spPr>
          <a:xfrm>
            <a:off x="6172200" y="9029700"/>
            <a:ext cx="6397136" cy="523220"/>
          </a:xfrm>
          <a:prstGeom prst="rect">
            <a:avLst/>
          </a:prstGeom>
          <a:noFill/>
        </p:spPr>
        <p:txBody>
          <a:bodyPr wrap="none" rtlCol="0">
            <a:spAutoFit/>
          </a:bodyPr>
          <a:lstStyle/>
          <a:p>
            <a:r>
              <a:rPr lang="en-IN" sz="2800" dirty="0">
                <a:latin typeface="Times New Roman" panose="02020603050405020304" pitchFamily="18" charset="0"/>
                <a:cs typeface="Times New Roman" panose="02020603050405020304" pitchFamily="18" charset="0"/>
              </a:rPr>
              <a:t>Figure 3: MIDI Score View in GarageBand</a:t>
            </a:r>
          </a:p>
        </p:txBody>
      </p:sp>
    </p:spTree>
    <p:extLst>
      <p:ext uri="{BB962C8B-B14F-4D97-AF65-F5344CB8AC3E}">
        <p14:creationId xmlns:p14="http://schemas.microsoft.com/office/powerpoint/2010/main" val="36923627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72AEB6-86E8-D308-8E9A-8E4792285505}"/>
              </a:ext>
            </a:extLst>
          </p:cNvPr>
          <p:cNvPicPr>
            <a:picLocks noChangeAspect="1"/>
          </p:cNvPicPr>
          <p:nvPr/>
        </p:nvPicPr>
        <p:blipFill>
          <a:blip r:embed="rId2"/>
          <a:stretch>
            <a:fillRect/>
          </a:stretch>
        </p:blipFill>
        <p:spPr>
          <a:xfrm>
            <a:off x="2724150" y="1028700"/>
            <a:ext cx="12839700" cy="7896225"/>
          </a:xfrm>
          <a:prstGeom prst="rect">
            <a:avLst/>
          </a:prstGeom>
        </p:spPr>
      </p:pic>
      <p:sp>
        <p:nvSpPr>
          <p:cNvPr id="4" name="TextBox 3">
            <a:extLst>
              <a:ext uri="{FF2B5EF4-FFF2-40B4-BE49-F238E27FC236}">
                <a16:creationId xmlns:a16="http://schemas.microsoft.com/office/drawing/2014/main" id="{4DC807A1-6D59-0B6B-ECB1-CD247333A4F4}"/>
              </a:ext>
            </a:extLst>
          </p:cNvPr>
          <p:cNvSpPr txBox="1"/>
          <p:nvPr/>
        </p:nvSpPr>
        <p:spPr>
          <a:xfrm>
            <a:off x="6019800" y="9182100"/>
            <a:ext cx="7104061" cy="523220"/>
          </a:xfrm>
          <a:prstGeom prst="rect">
            <a:avLst/>
          </a:prstGeom>
          <a:noFill/>
        </p:spPr>
        <p:txBody>
          <a:bodyPr wrap="none" rtlCol="0">
            <a:spAutoFit/>
          </a:bodyPr>
          <a:lstStyle/>
          <a:p>
            <a:r>
              <a:rPr lang="en-US" sz="2800" dirty="0">
                <a:latin typeface="Times New Roman" panose="02020603050405020304" pitchFamily="18" charset="0"/>
                <a:cs typeface="Times New Roman" panose="02020603050405020304" pitchFamily="18" charset="0"/>
              </a:rPr>
              <a:t>Figure 4: MIDI Piano Roll View in GarageBand</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CF31FB-8A9A-69E1-9D15-9A701AC3C023}"/>
              </a:ext>
            </a:extLst>
          </p:cNvPr>
          <p:cNvPicPr>
            <a:picLocks noChangeAspect="1"/>
          </p:cNvPicPr>
          <p:nvPr/>
        </p:nvPicPr>
        <p:blipFill>
          <a:blip r:embed="rId2"/>
          <a:stretch>
            <a:fillRect/>
          </a:stretch>
        </p:blipFill>
        <p:spPr>
          <a:xfrm>
            <a:off x="3048000" y="1028700"/>
            <a:ext cx="12192000" cy="7896225"/>
          </a:xfrm>
          <a:prstGeom prst="rect">
            <a:avLst/>
          </a:prstGeom>
        </p:spPr>
      </p:pic>
      <p:sp>
        <p:nvSpPr>
          <p:cNvPr id="4" name="TextBox 3">
            <a:extLst>
              <a:ext uri="{FF2B5EF4-FFF2-40B4-BE49-F238E27FC236}">
                <a16:creationId xmlns:a16="http://schemas.microsoft.com/office/drawing/2014/main" id="{5BFE048D-F004-4110-5CF8-8EF87FBDD643}"/>
              </a:ext>
            </a:extLst>
          </p:cNvPr>
          <p:cNvSpPr txBox="1"/>
          <p:nvPr/>
        </p:nvSpPr>
        <p:spPr>
          <a:xfrm>
            <a:off x="5638800" y="9105900"/>
            <a:ext cx="8022004" cy="523220"/>
          </a:xfrm>
          <a:prstGeom prst="rect">
            <a:avLst/>
          </a:prstGeom>
          <a:noFill/>
        </p:spPr>
        <p:txBody>
          <a:bodyPr wrap="none" rtlCol="0">
            <a:spAutoFit/>
          </a:bodyPr>
          <a:lstStyle/>
          <a:p>
            <a:r>
              <a:rPr lang="en-US" sz="2800" dirty="0">
                <a:latin typeface="Times New Roman" panose="02020603050405020304" pitchFamily="18" charset="0"/>
                <a:cs typeface="Times New Roman" panose="02020603050405020304" pitchFamily="18" charset="0"/>
              </a:rPr>
              <a:t>Figure 5: AI Music Sheet in Minor Scale (Score View)</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0683C2-8027-E222-4C26-07AB822176FA}"/>
              </a:ext>
            </a:extLst>
          </p:cNvPr>
          <p:cNvPicPr>
            <a:picLocks noChangeAspect="1"/>
          </p:cNvPicPr>
          <p:nvPr/>
        </p:nvPicPr>
        <p:blipFill>
          <a:blip r:embed="rId2"/>
          <a:stretch>
            <a:fillRect/>
          </a:stretch>
        </p:blipFill>
        <p:spPr>
          <a:xfrm>
            <a:off x="838200" y="215900"/>
            <a:ext cx="16078200" cy="10071100"/>
          </a:xfrm>
          <a:prstGeom prst="rect">
            <a:avLst/>
          </a:prstGeom>
        </p:spPr>
      </p:pic>
    </p:spTree>
    <p:extLst>
      <p:ext uri="{BB962C8B-B14F-4D97-AF65-F5344CB8AC3E}">
        <p14:creationId xmlns:p14="http://schemas.microsoft.com/office/powerpoint/2010/main" val="1567961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028700" y="4282847"/>
            <a:ext cx="853717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OUTLINE</a:t>
            </a:r>
          </a:p>
        </p:txBody>
      </p:sp>
      <p:sp>
        <p:nvSpPr>
          <p:cNvPr id="9" name="TextBox 9"/>
          <p:cNvSpPr txBox="1"/>
          <p:nvPr/>
        </p:nvSpPr>
        <p:spPr>
          <a:xfrm>
            <a:off x="9614826" y="565516"/>
            <a:ext cx="8673174" cy="8874403"/>
          </a:xfrm>
          <a:prstGeom prst="rect">
            <a:avLst/>
          </a:prstGeom>
        </p:spPr>
        <p:txBody>
          <a:bodyPr lIns="0" tIns="0" rIns="0" bIns="0" rtlCol="0" anchor="t">
            <a:spAutoFit/>
          </a:bodyPr>
          <a:lstStyle/>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OUTLINE</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ABSTRACT</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INTRODUCTION</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EXISTING SYSTEM</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PROPOSED SYSTEM</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APPLICATIONS</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REQUIREMENTS</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LITERATURE SURVERY</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PROBLEM STATEMENT</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OBJECTIVES</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MODULES DESCRIPTION</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ALGORITHM</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DESIGN</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CODE EXECUTION / RESULT</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TEST CASES</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CONCLUSION AND FUTURE ENHANCEMENT</a:t>
            </a:r>
          </a:p>
          <a:p>
            <a:pPr marL="547302" lvl="1" indent="-273651" algn="just">
              <a:lnSpc>
                <a:spcPts val="4132"/>
              </a:lnSpc>
              <a:buAutoNum type="arabicPeriod"/>
            </a:pPr>
            <a:r>
              <a:rPr lang="en-US" sz="2534"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REFERENCES</a:t>
            </a: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8875533" y="1553139"/>
            <a:ext cx="0" cy="7003932"/>
          </a:xfrm>
          <a:prstGeom prst="line">
            <a:avLst/>
          </a:prstGeom>
          <a:ln w="38100" cap="flat">
            <a:solidFill>
              <a:srgbClr val="000000"/>
            </a:solidFill>
            <a:prstDash val="solid"/>
            <a:headEnd type="none" w="sm" len="sm"/>
            <a:tailEnd type="none" w="sm" len="sm"/>
          </a:ln>
        </p:spPr>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559533" y="543271"/>
            <a:ext cx="15149885" cy="1175771"/>
          </a:xfrm>
          <a:prstGeom prst="rect">
            <a:avLst/>
          </a:prstGeom>
        </p:spPr>
        <p:txBody>
          <a:bodyPr wrap="square" lIns="0" tIns="0" rIns="0" bIns="0" rtlCol="0" anchor="t">
            <a:spAutoFit/>
          </a:bodyPr>
          <a:lstStyle/>
          <a:p>
            <a:pPr algn="ctr">
              <a:lnSpc>
                <a:spcPts val="10263"/>
              </a:lnSpc>
            </a:pPr>
            <a:r>
              <a:rPr lang="en-US" sz="5600" b="1" dirty="0">
                <a:solidFill>
                  <a:srgbClr val="000000"/>
                </a:solidFill>
                <a:latin typeface="Century Gothic Paneuropean Bold"/>
                <a:ea typeface="Century Gothic Paneuropean Bold"/>
                <a:cs typeface="Century Gothic Paneuropean Bold"/>
                <a:sym typeface="Century Gothic Paneuropean Bold"/>
              </a:rPr>
              <a:t>CONCLUSION AND FUTURE ENHANCEMENT</a:t>
            </a:r>
          </a:p>
        </p:txBody>
      </p:sp>
      <p:sp>
        <p:nvSpPr>
          <p:cNvPr id="9" name="TextBox 9"/>
          <p:cNvSpPr txBox="1"/>
          <p:nvPr/>
        </p:nvSpPr>
        <p:spPr>
          <a:xfrm>
            <a:off x="1447800" y="2933700"/>
            <a:ext cx="15149885" cy="4764509"/>
          </a:xfrm>
          <a:prstGeom prst="rect">
            <a:avLst/>
          </a:prstGeom>
        </p:spPr>
        <p:txBody>
          <a:bodyPr lIns="0" tIns="0" rIns="0" bIns="0" rtlCol="0" anchor="t">
            <a:spAutoFit/>
          </a:bodyPr>
          <a:lstStyle/>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•The AI Music Composer simplifies music creation by using user inputs like tempo, scale, and rhythm to generate expressive piano compositions, even for users without formal training.</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•It produces high-quality audio with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FluidSynth</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and provides visual outputs like piano rolls and sheet music PDFs for better understanding and performance.</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•Overall, it offers a complete end-to-end music generation system, useful for musicians, educators, and hobbyists. Future improvements could include more advanced AI for richer personalization.</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1371600" y="1866900"/>
            <a:ext cx="15149885" cy="4764509"/>
          </a:xfrm>
          <a:prstGeom prst="rect">
            <a:avLst/>
          </a:prstGeom>
        </p:spPr>
        <p:txBody>
          <a:bodyPr lIns="0" tIns="0" rIns="0" bIns="0" rtlCol="0" anchor="t">
            <a:spAutoFit/>
          </a:bodyPr>
          <a:lstStyle/>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Use deep learning (LSTM/Transformer) for advanced, varied music generation.</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Add real-time editing for dynamic, instant composition.</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Support multiple instruments beyond piano.</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Enable user-customized music styles.</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Improve visual tools like interactive piano rolls and waveform views.</a:t>
            </a:r>
          </a:p>
          <a:p>
            <a:pPr marL="647700" lvl="1" indent="-323850" algn="just">
              <a:lnSpc>
                <a:spcPct val="150000"/>
              </a:lnSpc>
              <a:buFont typeface="Arial"/>
              <a:buChar char="•"/>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Introduce cloud-based sharing and collaboration features.</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2195997" y="-229253"/>
            <a:ext cx="13255847"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REFERENCES</a:t>
            </a:r>
          </a:p>
        </p:txBody>
      </p:sp>
      <p:sp>
        <p:nvSpPr>
          <p:cNvPr id="9" name="TextBox 9"/>
          <p:cNvSpPr txBox="1"/>
          <p:nvPr/>
        </p:nvSpPr>
        <p:spPr>
          <a:xfrm>
            <a:off x="1295400" y="1194403"/>
            <a:ext cx="20726400" cy="8919493"/>
          </a:xfrm>
          <a:prstGeom prst="rect">
            <a:avLst/>
          </a:prstGeom>
        </p:spPr>
        <p:txBody>
          <a:bodyPr wrap="square" lIns="0" tIns="0" rIns="0" bIns="0" rtlCol="0" anchor="t">
            <a:spAutoFit/>
          </a:bodyPr>
          <a:lstStyle/>
          <a:p>
            <a:pPr>
              <a:lnSpc>
                <a:spcPct val="150000"/>
              </a:lnSpc>
            </a:pPr>
            <a:r>
              <a:rPr lang="en-IN" sz="3000" dirty="0">
                <a:latin typeface="Times New Roman" panose="02020603050405020304" pitchFamily="18" charset="0"/>
                <a:cs typeface="Times New Roman" panose="02020603050405020304" pitchFamily="18" charset="0"/>
              </a:rPr>
              <a:t>[1]. H.-W. Dong, W.-Y. Hsiao, L.-C. Yang and Y.-H. Yang, "</a:t>
            </a:r>
            <a:r>
              <a:rPr lang="en-IN" sz="3000" dirty="0" err="1">
                <a:latin typeface="Times New Roman" panose="02020603050405020304" pitchFamily="18" charset="0"/>
                <a:cs typeface="Times New Roman" panose="02020603050405020304" pitchFamily="18" charset="0"/>
              </a:rPr>
              <a:t>MuseGAN</a:t>
            </a:r>
            <a:r>
              <a:rPr lang="en-IN" sz="3000" dirty="0">
                <a:latin typeface="Times New Roman" panose="02020603050405020304" pitchFamily="18" charset="0"/>
                <a:cs typeface="Times New Roman" panose="02020603050405020304" pitchFamily="18" charset="0"/>
              </a:rPr>
              <a:t>: Multi-track GAN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for symbolic music generation using MIDI representations," 2018 IEEE Transactions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on Multimedia, pp.1–10, doi:10.1109/TMM.2018.2813798. Available: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a:t>
            </a:r>
            <a:r>
              <a:rPr lang="en-IN" sz="3000" u="sng" dirty="0">
                <a:latin typeface="Times New Roman" panose="02020603050405020304" pitchFamily="18" charset="0"/>
                <a:cs typeface="Times New Roman" panose="02020603050405020304" pitchFamily="18" charset="0"/>
                <a:hlinkClick r:id="rId2"/>
              </a:rPr>
              <a:t>https://ieeexplore.ieee.org/document/8294203</a:t>
            </a:r>
            <a:endParaRPr lang="en-IN" sz="3000" dirty="0">
              <a:latin typeface="Times New Roman" panose="02020603050405020304" pitchFamily="18" charset="0"/>
              <a:cs typeface="Times New Roman" panose="02020603050405020304" pitchFamily="18" charset="0"/>
            </a:endParaRPr>
          </a:p>
          <a:p>
            <a:pPr>
              <a:lnSpc>
                <a:spcPct val="150000"/>
              </a:lnSpc>
            </a:pPr>
            <a:r>
              <a:rPr lang="en-IN" sz="3000" dirty="0">
                <a:latin typeface="Times New Roman" panose="02020603050405020304" pitchFamily="18" charset="0"/>
                <a:cs typeface="Times New Roman" panose="02020603050405020304" pitchFamily="18" charset="0"/>
              </a:rPr>
              <a:t>[2]. G. Brunner, Y. Wang, R. </a:t>
            </a:r>
            <a:r>
              <a:rPr lang="en-IN" sz="3000" dirty="0" err="1">
                <a:latin typeface="Times New Roman" panose="02020603050405020304" pitchFamily="18" charset="0"/>
                <a:cs typeface="Times New Roman" panose="02020603050405020304" pitchFamily="18" charset="0"/>
              </a:rPr>
              <a:t>Wattenhofer</a:t>
            </a:r>
            <a:r>
              <a:rPr lang="en-IN" sz="3000" dirty="0">
                <a:latin typeface="Times New Roman" panose="02020603050405020304" pitchFamily="18" charset="0"/>
                <a:cs typeface="Times New Roman" panose="02020603050405020304" pitchFamily="18" charset="0"/>
              </a:rPr>
              <a:t> and S. Zhao, "MIDI-VAE: </a:t>
            </a:r>
            <a:r>
              <a:rPr lang="en-IN" sz="3000" dirty="0" err="1">
                <a:latin typeface="Times New Roman" panose="02020603050405020304" pitchFamily="18" charset="0"/>
                <a:cs typeface="Times New Roman" panose="02020603050405020304" pitchFamily="18" charset="0"/>
              </a:rPr>
              <a:t>Modeling</a:t>
            </a:r>
            <a:r>
              <a:rPr lang="en-IN" sz="3000" dirty="0">
                <a:latin typeface="Times New Roman" panose="02020603050405020304" pitchFamily="18" charset="0"/>
                <a:cs typeface="Times New Roman" panose="02020603050405020304" pitchFamily="18" charset="0"/>
              </a:rPr>
              <a:t> Dynamics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and Instrumentation of Music with Applications to Style Transfer," IEEE Transactions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on Multimedia, 2018, doi:10.1109/TMM.2018.2877824. Available: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a:t>
            </a:r>
            <a:r>
              <a:rPr lang="en-IN" sz="3000" u="sng" dirty="0">
                <a:latin typeface="Times New Roman" panose="02020603050405020304" pitchFamily="18" charset="0"/>
                <a:cs typeface="Times New Roman" panose="02020603050405020304" pitchFamily="18" charset="0"/>
                <a:hlinkClick r:id="rId3"/>
              </a:rPr>
              <a:t>https://ieeexplore.ieee.org/document/8477248</a:t>
            </a:r>
            <a:endParaRPr lang="en-IN" sz="3000" dirty="0">
              <a:latin typeface="Times New Roman" panose="02020603050405020304" pitchFamily="18" charset="0"/>
              <a:cs typeface="Times New Roman" panose="02020603050405020304" pitchFamily="18" charset="0"/>
            </a:endParaRPr>
          </a:p>
          <a:p>
            <a:pPr>
              <a:lnSpc>
                <a:spcPct val="150000"/>
              </a:lnSpc>
            </a:pPr>
            <a:r>
              <a:rPr lang="en-IN" sz="3000" dirty="0">
                <a:latin typeface="Times New Roman" panose="02020603050405020304" pitchFamily="18" charset="0"/>
                <a:cs typeface="Times New Roman" panose="02020603050405020304" pitchFamily="18" charset="0"/>
              </a:rPr>
              <a:t>[3]. P. </a:t>
            </a:r>
            <a:r>
              <a:rPr lang="en-IN" sz="3000" dirty="0" err="1">
                <a:latin typeface="Times New Roman" panose="02020603050405020304" pitchFamily="18" charset="0"/>
                <a:cs typeface="Times New Roman" panose="02020603050405020304" pitchFamily="18" charset="0"/>
              </a:rPr>
              <a:t>Esling</a:t>
            </a:r>
            <a:r>
              <a:rPr lang="en-IN" sz="3000" dirty="0">
                <a:latin typeface="Times New Roman" panose="02020603050405020304" pitchFamily="18" charset="0"/>
                <a:cs typeface="Times New Roman" panose="02020603050405020304" pitchFamily="18" charset="0"/>
              </a:rPr>
              <a:t>, A. Bitton and A. </a:t>
            </a:r>
            <a:r>
              <a:rPr lang="en-IN" sz="3000" dirty="0" err="1">
                <a:latin typeface="Times New Roman" panose="02020603050405020304" pitchFamily="18" charset="0"/>
                <a:cs typeface="Times New Roman" panose="02020603050405020304" pitchFamily="18" charset="0"/>
              </a:rPr>
              <a:t>Chemla</a:t>
            </a:r>
            <a:r>
              <a:rPr lang="en-IN" sz="3000" dirty="0">
                <a:latin typeface="Times New Roman" panose="02020603050405020304" pitchFamily="18" charset="0"/>
                <a:cs typeface="Times New Roman" panose="02020603050405020304" pitchFamily="18" charset="0"/>
              </a:rPr>
              <a:t>-Romeu-Santos, "</a:t>
            </a:r>
            <a:r>
              <a:rPr lang="en-IN" sz="3000" dirty="0" err="1">
                <a:latin typeface="Times New Roman" panose="02020603050405020304" pitchFamily="18" charset="0"/>
                <a:cs typeface="Times New Roman" panose="02020603050405020304" pitchFamily="18" charset="0"/>
              </a:rPr>
              <a:t>FlowComposer</a:t>
            </a:r>
            <a:r>
              <a:rPr lang="en-IN" sz="3000" dirty="0">
                <a:latin typeface="Times New Roman" panose="02020603050405020304" pitchFamily="18" charset="0"/>
                <a:cs typeface="Times New Roman" panose="02020603050405020304" pitchFamily="18" charset="0"/>
              </a:rPr>
              <a:t>: Constraint-based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Symbolic Composition Tool with Visualization," 2020 IEEE Congress on Evolutionary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Computation(CEC), Glasgow, UK, 2020, pp. 18, </a:t>
            </a:r>
            <a:r>
              <a:rPr lang="en-IN" sz="3000" dirty="0" err="1">
                <a:latin typeface="Times New Roman" panose="02020603050405020304" pitchFamily="18" charset="0"/>
                <a:cs typeface="Times New Roman" panose="02020603050405020304" pitchFamily="18" charset="0"/>
              </a:rPr>
              <a:t>doi</a:t>
            </a:r>
            <a:r>
              <a:rPr lang="en-IN" sz="3000" dirty="0">
                <a:latin typeface="Times New Roman" panose="02020603050405020304" pitchFamily="18" charset="0"/>
                <a:cs typeface="Times New Roman" panose="02020603050405020304" pitchFamily="18" charset="0"/>
              </a:rPr>
              <a:t>: 10.1109/CEC48606.2020.9185580.</a:t>
            </a:r>
          </a:p>
          <a:p>
            <a:pPr>
              <a:lnSpc>
                <a:spcPct val="150000"/>
              </a:lnSpc>
            </a:pPr>
            <a:r>
              <a:rPr lang="en-IN" sz="3000" dirty="0">
                <a:latin typeface="Times New Roman" panose="02020603050405020304" pitchFamily="18" charset="0"/>
                <a:cs typeface="Times New Roman" panose="02020603050405020304" pitchFamily="18" charset="0"/>
              </a:rPr>
              <a:t>     Available: </a:t>
            </a:r>
            <a:r>
              <a:rPr lang="en-IN" sz="3000" u="sng" dirty="0">
                <a:latin typeface="Times New Roman" panose="02020603050405020304" pitchFamily="18" charset="0"/>
                <a:cs typeface="Times New Roman" panose="02020603050405020304" pitchFamily="18" charset="0"/>
                <a:hlinkClick r:id="rId4"/>
              </a:rPr>
              <a:t>https://ieeexplore.ieee.org/document/9185580</a:t>
            </a:r>
            <a:endParaRPr lang="en-IN" sz="3000" dirty="0">
              <a:latin typeface="Times New Roman" panose="02020603050405020304" pitchFamily="18" charset="0"/>
              <a:cs typeface="Times New Roman" panose="02020603050405020304" pitchFamily="18" charset="0"/>
            </a:endParaRPr>
          </a:p>
          <a:p>
            <a:pPr>
              <a:lnSpc>
                <a:spcPct val="150000"/>
              </a:lnSpc>
            </a:pPr>
            <a:endParaRPr lang="en-US" sz="3000" u="sng"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2" name="Group 12"/>
          <p:cNvGrpSpPr/>
          <p:nvPr/>
        </p:nvGrpSpPr>
        <p:grpSpPr>
          <a:xfrm>
            <a:off x="168263" y="-1134331"/>
            <a:ext cx="1400795" cy="3217431"/>
            <a:chOff x="-84301" y="-38100"/>
            <a:chExt cx="368934" cy="847389"/>
          </a:xfrm>
        </p:grpSpPr>
        <p:sp>
          <p:nvSpPr>
            <p:cNvPr id="13" name="Freeform 13"/>
            <p:cNvSpPr/>
            <p:nvPr/>
          </p:nvSpPr>
          <p:spPr>
            <a:xfrm>
              <a:off x="-84301" y="30574"/>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txBody>
            <a:bodyPr/>
            <a:lstStyle/>
            <a:p>
              <a:endParaRPr lang="en-IN" dirty="0"/>
            </a:p>
          </p:txBody>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1">
            <a:extLst>
              <a:ext uri="{FF2B5EF4-FFF2-40B4-BE49-F238E27FC236}">
                <a16:creationId xmlns:a16="http://schemas.microsoft.com/office/drawing/2014/main" id="{62A0F08F-5554-9015-57E4-E618D51B6EC4}"/>
              </a:ext>
            </a:extLst>
          </p:cNvPr>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12">
            <a:extLst>
              <a:ext uri="{FF2B5EF4-FFF2-40B4-BE49-F238E27FC236}">
                <a16:creationId xmlns:a16="http://schemas.microsoft.com/office/drawing/2014/main" id="{5AF56DD5-2F19-5858-1C1C-896CF5FB2FC7}"/>
              </a:ext>
            </a:extLst>
          </p:cNvPr>
          <p:cNvGrpSpPr/>
          <p:nvPr/>
        </p:nvGrpSpPr>
        <p:grpSpPr>
          <a:xfrm>
            <a:off x="488343" y="-989670"/>
            <a:ext cx="1080715" cy="2956684"/>
            <a:chOff x="0" y="0"/>
            <a:chExt cx="284633" cy="778715"/>
          </a:xfrm>
        </p:grpSpPr>
        <p:sp>
          <p:nvSpPr>
            <p:cNvPr id="4" name="Freeform 13">
              <a:extLst>
                <a:ext uri="{FF2B5EF4-FFF2-40B4-BE49-F238E27FC236}">
                  <a16:creationId xmlns:a16="http://schemas.microsoft.com/office/drawing/2014/main" id="{62FC0365-B9F2-39F7-17FA-60C134CB6994}"/>
                </a:ext>
              </a:extLst>
            </p:cNvPr>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5" name="TextBox 14">
              <a:extLst>
                <a:ext uri="{FF2B5EF4-FFF2-40B4-BE49-F238E27FC236}">
                  <a16:creationId xmlns:a16="http://schemas.microsoft.com/office/drawing/2014/main" id="{48000CEC-17F0-2F89-7C6E-626F13ADBCAC}"/>
                </a:ext>
              </a:extLst>
            </p:cNvPr>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2">
            <a:extLst>
              <a:ext uri="{FF2B5EF4-FFF2-40B4-BE49-F238E27FC236}">
                <a16:creationId xmlns:a16="http://schemas.microsoft.com/office/drawing/2014/main" id="{CF739F8B-8A8D-4EE5-4EB5-D1013E974043}"/>
              </a:ext>
            </a:extLst>
          </p:cNvPr>
          <p:cNvGrpSpPr/>
          <p:nvPr/>
        </p:nvGrpSpPr>
        <p:grpSpPr>
          <a:xfrm>
            <a:off x="16718943" y="-989670"/>
            <a:ext cx="1080715" cy="2956684"/>
            <a:chOff x="0" y="0"/>
            <a:chExt cx="284633" cy="778715"/>
          </a:xfrm>
        </p:grpSpPr>
        <p:sp>
          <p:nvSpPr>
            <p:cNvPr id="7" name="Freeform 3">
              <a:extLst>
                <a:ext uri="{FF2B5EF4-FFF2-40B4-BE49-F238E27FC236}">
                  <a16:creationId xmlns:a16="http://schemas.microsoft.com/office/drawing/2014/main" id="{B3FA83A3-C2AB-F3D2-711E-E8450A5AA577}"/>
                </a:ext>
              </a:extLst>
            </p:cNvPr>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8" name="TextBox 4">
              <a:extLst>
                <a:ext uri="{FF2B5EF4-FFF2-40B4-BE49-F238E27FC236}">
                  <a16:creationId xmlns:a16="http://schemas.microsoft.com/office/drawing/2014/main" id="{B3362557-028C-5FBF-A815-231882C9BC3D}"/>
                </a:ext>
              </a:extLst>
            </p:cNvPr>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10">
            <a:extLst>
              <a:ext uri="{FF2B5EF4-FFF2-40B4-BE49-F238E27FC236}">
                <a16:creationId xmlns:a16="http://schemas.microsoft.com/office/drawing/2014/main" id="{BF45241E-83BD-C516-B529-37DCA741D8B6}"/>
              </a:ext>
            </a:extLst>
          </p:cNvPr>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5">
            <a:extLst>
              <a:ext uri="{FF2B5EF4-FFF2-40B4-BE49-F238E27FC236}">
                <a16:creationId xmlns:a16="http://schemas.microsoft.com/office/drawing/2014/main" id="{FBA846EF-44CA-B67C-910C-4644439A22EA}"/>
              </a:ext>
            </a:extLst>
          </p:cNvPr>
          <p:cNvGrpSpPr/>
          <p:nvPr/>
        </p:nvGrpSpPr>
        <p:grpSpPr>
          <a:xfrm>
            <a:off x="-529352" y="9803843"/>
            <a:ext cx="19346704" cy="821917"/>
            <a:chOff x="0" y="0"/>
            <a:chExt cx="5095428" cy="216472"/>
          </a:xfrm>
        </p:grpSpPr>
        <p:sp>
          <p:nvSpPr>
            <p:cNvPr id="11" name="Freeform 6">
              <a:extLst>
                <a:ext uri="{FF2B5EF4-FFF2-40B4-BE49-F238E27FC236}">
                  <a16:creationId xmlns:a16="http://schemas.microsoft.com/office/drawing/2014/main" id="{DEFCF29E-7021-7ECC-41F9-460F093D52F8}"/>
                </a:ext>
              </a:extLst>
            </p:cNvPr>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12" name="TextBox 7">
              <a:extLst>
                <a:ext uri="{FF2B5EF4-FFF2-40B4-BE49-F238E27FC236}">
                  <a16:creationId xmlns:a16="http://schemas.microsoft.com/office/drawing/2014/main" id="{35F2ECEC-173C-6D9C-4AFC-172812EF0447}"/>
                </a:ext>
              </a:extLst>
            </p:cNvPr>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2">
            <a:extLst>
              <a:ext uri="{FF2B5EF4-FFF2-40B4-BE49-F238E27FC236}">
                <a16:creationId xmlns:a16="http://schemas.microsoft.com/office/drawing/2014/main" id="{16287ABD-B03D-06DE-BA51-176618400A6E}"/>
              </a:ext>
            </a:extLst>
          </p:cNvPr>
          <p:cNvSpPr txBox="1"/>
          <p:nvPr/>
        </p:nvSpPr>
        <p:spPr>
          <a:xfrm>
            <a:off x="1569058" y="876300"/>
            <a:ext cx="14496276" cy="6934334"/>
          </a:xfrm>
          <a:prstGeom prst="rect">
            <a:avLst/>
          </a:prstGeom>
          <a:noFill/>
        </p:spPr>
        <p:txBody>
          <a:bodyPr wrap="none" rtlCol="0">
            <a:spAutoFit/>
          </a:bodyPr>
          <a:lstStyle/>
          <a:p>
            <a:pPr>
              <a:lnSpc>
                <a:spcPct val="150000"/>
              </a:lnSpc>
            </a:pPr>
            <a:r>
              <a:rPr lang="en-IN" sz="3000" dirty="0">
                <a:latin typeface="Times New Roman" panose="02020603050405020304" pitchFamily="18" charset="0"/>
                <a:cs typeface="Times New Roman" panose="02020603050405020304" pitchFamily="18" charset="0"/>
              </a:rPr>
              <a:t>[4]. Y.-S. Huang, S.-Y. Chou and Y.-H. Yang, "Pop Music Transformer: Beat-Based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a:t>
            </a:r>
            <a:r>
              <a:rPr lang="en-IN" sz="3000" dirty="0" err="1">
                <a:latin typeface="Times New Roman" panose="02020603050405020304" pitchFamily="18" charset="0"/>
                <a:cs typeface="Times New Roman" panose="02020603050405020304" pitchFamily="18" charset="0"/>
              </a:rPr>
              <a:t>Modeling</a:t>
            </a:r>
            <a:r>
              <a:rPr lang="en-IN" sz="3000" dirty="0">
                <a:latin typeface="Times New Roman" panose="02020603050405020304" pitchFamily="18" charset="0"/>
                <a:cs typeface="Times New Roman" panose="02020603050405020304" pitchFamily="18" charset="0"/>
              </a:rPr>
              <a:t> and Generation of Expressive Pop Piano Compositions," 2020 IEEE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International Conference on Acoustics, Speech and Signal Processing (ICASSP),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Barcelona, Spain, 2020, pp. 246–250, </a:t>
            </a:r>
            <a:r>
              <a:rPr lang="en-IN" sz="3000" dirty="0" err="1">
                <a:latin typeface="Times New Roman" panose="02020603050405020304" pitchFamily="18" charset="0"/>
                <a:cs typeface="Times New Roman" panose="02020603050405020304" pitchFamily="18" charset="0"/>
              </a:rPr>
              <a:t>doi</a:t>
            </a:r>
            <a:r>
              <a:rPr lang="en-IN" sz="3000" dirty="0">
                <a:latin typeface="Times New Roman" panose="02020603050405020304" pitchFamily="18" charset="0"/>
                <a:cs typeface="Times New Roman" panose="02020603050405020304" pitchFamily="18" charset="0"/>
              </a:rPr>
              <a:t>: 10.1109/ICASSP40776.2020.9053124.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Available: </a:t>
            </a:r>
            <a:r>
              <a:rPr lang="en-IN" sz="3000" u="sng" dirty="0">
                <a:latin typeface="Times New Roman" panose="02020603050405020304" pitchFamily="18" charset="0"/>
                <a:cs typeface="Times New Roman" panose="02020603050405020304" pitchFamily="18" charset="0"/>
                <a:hlinkClick r:id="rId4"/>
              </a:rPr>
              <a:t>https://ieeexplore.ieee.org/document/9053124</a:t>
            </a:r>
            <a:endParaRPr lang="en-IN" sz="3000" dirty="0">
              <a:latin typeface="Times New Roman" panose="02020603050405020304" pitchFamily="18" charset="0"/>
              <a:cs typeface="Times New Roman" panose="02020603050405020304" pitchFamily="18" charset="0"/>
            </a:endParaRPr>
          </a:p>
          <a:p>
            <a:pPr>
              <a:lnSpc>
                <a:spcPct val="150000"/>
              </a:lnSpc>
            </a:pPr>
            <a:r>
              <a:rPr lang="en-IN" sz="3000" dirty="0">
                <a:latin typeface="Times New Roman" panose="02020603050405020304" pitchFamily="18" charset="0"/>
                <a:cs typeface="Times New Roman" panose="02020603050405020304" pitchFamily="18" charset="0"/>
              </a:rPr>
              <a:t>[5]. H. Choi, J. Kim and J. Nam, "Encoding Musical Style with Transformer Autoencoders,"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2019 IEEE International Conference on Acoustics, Speech and Signal Processing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(ICASSP), Brighton, UK, 2019, pp. 396–400, </a:t>
            </a:r>
            <a:r>
              <a:rPr lang="en-IN" sz="3000" dirty="0" err="1">
                <a:latin typeface="Times New Roman" panose="02020603050405020304" pitchFamily="18" charset="0"/>
                <a:cs typeface="Times New Roman" panose="02020603050405020304" pitchFamily="18" charset="0"/>
              </a:rPr>
              <a:t>doi</a:t>
            </a:r>
            <a:r>
              <a:rPr lang="en-IN" sz="3000" dirty="0">
                <a:latin typeface="Times New Roman" panose="02020603050405020304" pitchFamily="18" charset="0"/>
                <a:cs typeface="Times New Roman" panose="02020603050405020304" pitchFamily="18" charset="0"/>
              </a:rPr>
              <a:t>: 10.1109/ICASSP.2019.8683173.   </a:t>
            </a: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      Available: </a:t>
            </a:r>
            <a:r>
              <a:rPr lang="en-IN" sz="3000" u="sng" dirty="0">
                <a:latin typeface="Times New Roman" panose="02020603050405020304" pitchFamily="18" charset="0"/>
                <a:cs typeface="Times New Roman" panose="02020603050405020304" pitchFamily="18" charset="0"/>
                <a:hlinkClick r:id="rId5"/>
              </a:rPr>
              <a:t>https://ieeexplore.ieee.org/document/8683173</a:t>
            </a:r>
            <a:endParaRPr lang="en-IN" sz="3000" dirty="0">
              <a:latin typeface="Times New Roman" panose="02020603050405020304" pitchFamily="18" charset="0"/>
              <a:cs typeface="Times New Roman" panose="02020603050405020304" pitchFamily="18" charset="0"/>
            </a:endParaRPr>
          </a:p>
          <a:p>
            <a:pPr>
              <a:lnSpc>
                <a:spcPct val="150000"/>
              </a:lnSpc>
            </a:pPr>
            <a:endParaRPr lang="en-IN" sz="3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43739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950481" y="4013348"/>
            <a:ext cx="12387037" cy="2031703"/>
          </a:xfrm>
          <a:prstGeom prst="rect">
            <a:avLst/>
          </a:prstGeom>
        </p:spPr>
        <p:txBody>
          <a:bodyPr lIns="0" tIns="0" rIns="0" bIns="0" rtlCol="0" anchor="t">
            <a:spAutoFit/>
          </a:bodyPr>
          <a:lstStyle/>
          <a:p>
            <a:pPr algn="ctr">
              <a:lnSpc>
                <a:spcPts val="16641"/>
              </a:lnSpc>
            </a:pPr>
            <a:r>
              <a:rPr lang="en-US" sz="11886" b="1" dirty="0">
                <a:solidFill>
                  <a:srgbClr val="000000"/>
                </a:solidFill>
                <a:latin typeface="Century Gothic Paneuropean Bold"/>
                <a:ea typeface="Century Gothic Paneuropean Bold"/>
                <a:cs typeface="Century Gothic Paneuropean Bold"/>
                <a:sym typeface="Century Gothic Paneuropean Bold"/>
              </a:rPr>
              <a:t>THANK YOU</a:t>
            </a:r>
          </a:p>
        </p:txBody>
      </p:sp>
      <p:grpSp>
        <p:nvGrpSpPr>
          <p:cNvPr id="3" name="Group 3"/>
          <p:cNvGrpSpPr/>
          <p:nvPr/>
        </p:nvGrpSpPr>
        <p:grpSpPr>
          <a:xfrm>
            <a:off x="16718943" y="-989670"/>
            <a:ext cx="1080715" cy="2956684"/>
            <a:chOff x="0" y="0"/>
            <a:chExt cx="284633" cy="778715"/>
          </a:xfrm>
        </p:grpSpPr>
        <p:sp>
          <p:nvSpPr>
            <p:cNvPr id="4" name="Freeform 4"/>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5" name="TextBox 5"/>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529352" y="9803843"/>
            <a:ext cx="19346704" cy="821917"/>
            <a:chOff x="0" y="0"/>
            <a:chExt cx="5095428" cy="216472"/>
          </a:xfrm>
        </p:grpSpPr>
        <p:sp>
          <p:nvSpPr>
            <p:cNvPr id="7" name="Freeform 7"/>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000000"/>
              </a:solidFill>
              <a:prstDash val="solid"/>
              <a:round/>
            </a:ln>
          </p:spPr>
        </p:sp>
        <p:sp>
          <p:nvSpPr>
            <p:cNvPr id="8" name="TextBox 8"/>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1" name="Group 11"/>
          <p:cNvGrpSpPr/>
          <p:nvPr/>
        </p:nvGrpSpPr>
        <p:grpSpPr>
          <a:xfrm>
            <a:off x="488343" y="-989670"/>
            <a:ext cx="1080715" cy="2956684"/>
            <a:chOff x="0" y="0"/>
            <a:chExt cx="284633" cy="778715"/>
          </a:xfrm>
        </p:grpSpPr>
        <p:sp>
          <p:nvSpPr>
            <p:cNvPr id="12" name="Freeform 12"/>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3" name="TextBox 13"/>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4875411" y="876300"/>
            <a:ext cx="853717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ABSTRACT</a:t>
            </a:r>
          </a:p>
        </p:txBody>
      </p:sp>
      <p:sp>
        <p:nvSpPr>
          <p:cNvPr id="9" name="TextBox 9"/>
          <p:cNvSpPr txBox="1"/>
          <p:nvPr/>
        </p:nvSpPr>
        <p:spPr>
          <a:xfrm>
            <a:off x="1569057" y="2607063"/>
            <a:ext cx="15149885" cy="6091796"/>
          </a:xfrm>
          <a:prstGeom prst="rect">
            <a:avLst/>
          </a:prstGeom>
        </p:spPr>
        <p:txBody>
          <a:bodyPr lIns="0" tIns="0" rIns="0" bIns="0" rtlCol="0" anchor="t">
            <a:spAutoFit/>
          </a:bodyPr>
          <a:lstStyle/>
          <a:p>
            <a:pPr algn="just">
              <a:lnSpc>
                <a:spcPts val="48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Automates music composition using Python and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PrettyMIDI</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with configurable parameters like     </a:t>
            </a:r>
            <a:b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b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tempo, scale, rhythm, and pitch.</a:t>
            </a:r>
          </a:p>
          <a:p>
            <a:pPr algn="just">
              <a:lnSpc>
                <a:spcPts val="48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Generates realistic piano-style MIDI sequences using probabilistic and rule-based methods.</a:t>
            </a:r>
          </a:p>
          <a:p>
            <a:pPr algn="just">
              <a:lnSpc>
                <a:spcPts val="48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Converts MIDI to high-quality WAV audio using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FluidSynth</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and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SoundFont</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for expressive  </a:t>
            </a:r>
            <a:b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b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playback.</a:t>
            </a:r>
          </a:p>
          <a:p>
            <a:pPr algn="just">
              <a:lnSpc>
                <a:spcPts val="48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Visualizes music as a piano roll using Matplotlib to show pitch, timing, and velocity dynamics.</a:t>
            </a:r>
          </a:p>
          <a:p>
            <a:pPr algn="just">
              <a:lnSpc>
                <a:spcPts val="48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Creates traditional sheet music in PDF format using Music21 and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LilyPond</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with all outputs </a:t>
            </a:r>
            <a:b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b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downloadable.</a:t>
            </a:r>
          </a:p>
          <a:p>
            <a:pPr algn="just">
              <a:lnSpc>
                <a:spcPts val="48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a:p>
            <a:pPr algn="just">
              <a:lnSpc>
                <a:spcPts val="48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4875411" y="876300"/>
            <a:ext cx="853717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INTRODUCTION</a:t>
            </a:r>
          </a:p>
        </p:txBody>
      </p:sp>
      <p:sp>
        <p:nvSpPr>
          <p:cNvPr id="9" name="TextBox 9"/>
          <p:cNvSpPr txBox="1"/>
          <p:nvPr/>
        </p:nvSpPr>
        <p:spPr>
          <a:xfrm>
            <a:off x="1569057" y="2607063"/>
            <a:ext cx="15149885" cy="7534498"/>
          </a:xfrm>
          <a:prstGeom prst="rect">
            <a:avLst/>
          </a:prstGeom>
        </p:spPr>
        <p:txBody>
          <a:bodyPr lIns="0" tIns="0" rIns="0" bIns="0" rtlCol="0" anchor="t">
            <a:spAutoFit/>
          </a:bodyPr>
          <a:lstStyle/>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The AI Music Composer project aims to make music creation more accessible by using artificial intelligence to automate the process of composing, synthesizing, visualizing, and rendering music. Traditional music composition requires years of training and multiple tools, which can be a barrier for beginners or those without access to instruments.</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This system acts as a creative assistant, not a replacement for musicians. It helps users explore musical ideas, generate practice material, and understand music theory through a single, integrated platform. By combining MIDI generation, audio playback, piano roll visualization, and sheet music creation, the tool offers an end-to-end solution for both learning and composing music.</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4875411" y="876300"/>
            <a:ext cx="853717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EXISTING SYSTEM</a:t>
            </a:r>
          </a:p>
        </p:txBody>
      </p:sp>
      <p:sp>
        <p:nvSpPr>
          <p:cNvPr id="9" name="TextBox 9"/>
          <p:cNvSpPr txBox="1"/>
          <p:nvPr/>
        </p:nvSpPr>
        <p:spPr>
          <a:xfrm>
            <a:off x="1447800" y="3107494"/>
            <a:ext cx="15149885" cy="4072012"/>
          </a:xfrm>
          <a:prstGeom prst="rect">
            <a:avLst/>
          </a:prstGeom>
        </p:spPr>
        <p:txBody>
          <a:bodyPr lIns="0" tIns="0" rIns="0" bIns="0" rtlCol="0" anchor="t">
            <a:spAutoFit/>
          </a:bodyPr>
          <a:lstStyle/>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Most tools rely on manual composition or preset loops, with little to no AI-driven generation.</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Limited control over musical parameters like tempo, scale, or melody in existing AI tools.</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Lack of integration—users must use separate tools for audio, visualization, and sheet music.</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Many platforms don’t provide high-quality downloadable outputs like WAV or PDF.</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No unified, user-friendly system exists for end-to-end automated music creation.</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4003453" y="876300"/>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PROPOSED SYSTEM</a:t>
            </a:r>
          </a:p>
        </p:txBody>
      </p:sp>
      <p:sp>
        <p:nvSpPr>
          <p:cNvPr id="9" name="TextBox 9"/>
          <p:cNvSpPr txBox="1"/>
          <p:nvPr/>
        </p:nvSpPr>
        <p:spPr>
          <a:xfrm>
            <a:off x="1570770" y="2937702"/>
            <a:ext cx="15149885" cy="6842001"/>
          </a:xfrm>
          <a:prstGeom prst="rect">
            <a:avLst/>
          </a:prstGeom>
        </p:spPr>
        <p:txBody>
          <a:bodyPr lIns="0" tIns="0" rIns="0" bIns="0" rtlCol="0" anchor="t">
            <a:spAutoFit/>
          </a:bodyPr>
          <a:lstStyle/>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An online AI-based platform that generates original music based on user-defined parameters like  </a:t>
            </a:r>
            <a:b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b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tempo, scale, rhythm, and pitch.</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Uses probabilistic and rule-based methods to create unique and realistic piano-style MIDI  </a:t>
            </a:r>
            <a:b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b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compositions.</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Converts MIDI into high-quality WAV audio using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FluidSynth</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and customizable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SoundFonts</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Generates piano roll visualizations and sheet music PDFs with Music21 and </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LilyPond</a:t>
            </a: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Provides a user-friendly web interface with audio playback and downloadable MIDI, WAV, and </a:t>
            </a:r>
            <a:b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b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   PDF files.</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3765645" y="488672"/>
            <a:ext cx="10756708" cy="1291187"/>
          </a:xfrm>
          <a:prstGeom prst="rect">
            <a:avLst/>
          </a:prstGeom>
        </p:spPr>
        <p:txBody>
          <a:bodyPr lIns="0" tIns="0" rIns="0" bIns="0" rtlCol="0" anchor="t">
            <a:spAutoFit/>
          </a:bodyPr>
          <a:lstStyle/>
          <a:p>
            <a:pPr algn="ctr">
              <a:lnSpc>
                <a:spcPts val="11469"/>
              </a:lnSpc>
            </a:pPr>
            <a:r>
              <a:rPr lang="en-US" sz="5600" b="1" dirty="0">
                <a:solidFill>
                  <a:srgbClr val="000000"/>
                </a:solidFill>
                <a:latin typeface="Century Gothic Paneuropean Bold"/>
                <a:ea typeface="Century Gothic Paneuropean Bold"/>
                <a:cs typeface="Century Gothic Paneuropean Bold"/>
                <a:sym typeface="Century Gothic Paneuropean Bold"/>
              </a:rPr>
              <a:t>APPLICATIONS</a:t>
            </a:r>
          </a:p>
        </p:txBody>
      </p:sp>
      <p:sp>
        <p:nvSpPr>
          <p:cNvPr id="9" name="TextBox 9"/>
          <p:cNvSpPr txBox="1"/>
          <p:nvPr/>
        </p:nvSpPr>
        <p:spPr>
          <a:xfrm>
            <a:off x="1295400" y="1987805"/>
            <a:ext cx="15149885" cy="8226996"/>
          </a:xfrm>
          <a:prstGeom prst="rect">
            <a:avLst/>
          </a:prstGeom>
        </p:spPr>
        <p:txBody>
          <a:bodyPr lIns="0" tIns="0" rIns="0" bIns="0" rtlCol="0" anchor="t">
            <a:spAutoFit/>
          </a:bodyPr>
          <a:lstStyle/>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•Music Education</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•Creative Assistance</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•Background Score Generation</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•Accessible Music Creation</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•Rapid Music Prototyping</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•Music Therapy</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•Game Soundtracks</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•Film Scoring</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•Meditation and Relaxation Music</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•Personalized Music Generation</a:t>
            </a:r>
          </a:p>
          <a:p>
            <a:pPr algn="just">
              <a:lnSpc>
                <a:spcPct val="150000"/>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•Audio Branding</a:t>
            </a:r>
          </a:p>
          <a:p>
            <a:pPr algn="just">
              <a:lnSpc>
                <a:spcPct val="150000"/>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18943" y="-989670"/>
            <a:ext cx="1080715" cy="2956684"/>
            <a:chOff x="0" y="0"/>
            <a:chExt cx="284633" cy="778715"/>
          </a:xfrm>
        </p:grpSpPr>
        <p:sp>
          <p:nvSpPr>
            <p:cNvPr id="3" name="Freeform 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4" name="TextBox 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29352" y="9803843"/>
            <a:ext cx="19346704" cy="821917"/>
            <a:chOff x="0" y="0"/>
            <a:chExt cx="5095428" cy="216472"/>
          </a:xfrm>
        </p:grpSpPr>
        <p:sp>
          <p:nvSpPr>
            <p:cNvPr id="6" name="Freeform 6"/>
            <p:cNvSpPr/>
            <p:nvPr/>
          </p:nvSpPr>
          <p:spPr>
            <a:xfrm>
              <a:off x="0" y="0"/>
              <a:ext cx="5095428" cy="216472"/>
            </a:xfrm>
            <a:custGeom>
              <a:avLst/>
              <a:gdLst/>
              <a:ahLst/>
              <a:cxnLst/>
              <a:rect l="l" t="t" r="r" b="b"/>
              <a:pathLst>
                <a:path w="5095428" h="216472">
                  <a:moveTo>
                    <a:pt x="20409" y="0"/>
                  </a:moveTo>
                  <a:lnTo>
                    <a:pt x="5075020" y="0"/>
                  </a:lnTo>
                  <a:cubicBezTo>
                    <a:pt x="5086291" y="0"/>
                    <a:pt x="5095428" y="9137"/>
                    <a:pt x="5095428" y="20409"/>
                  </a:cubicBezTo>
                  <a:lnTo>
                    <a:pt x="5095428" y="196063"/>
                  </a:lnTo>
                  <a:cubicBezTo>
                    <a:pt x="5095428" y="201476"/>
                    <a:pt x="5093278" y="206667"/>
                    <a:pt x="5089451" y="210494"/>
                  </a:cubicBezTo>
                  <a:cubicBezTo>
                    <a:pt x="5085623" y="214322"/>
                    <a:pt x="5080432" y="216472"/>
                    <a:pt x="5075020" y="216472"/>
                  </a:cubicBezTo>
                  <a:lnTo>
                    <a:pt x="20409" y="216472"/>
                  </a:lnTo>
                  <a:cubicBezTo>
                    <a:pt x="14996" y="216472"/>
                    <a:pt x="9805" y="214322"/>
                    <a:pt x="5978" y="210494"/>
                  </a:cubicBezTo>
                  <a:cubicBezTo>
                    <a:pt x="2150" y="206667"/>
                    <a:pt x="0" y="201476"/>
                    <a:pt x="0" y="196063"/>
                  </a:cubicBezTo>
                  <a:lnTo>
                    <a:pt x="0" y="20409"/>
                  </a:lnTo>
                  <a:cubicBezTo>
                    <a:pt x="0" y="14996"/>
                    <a:pt x="2150" y="9805"/>
                    <a:pt x="5978" y="5978"/>
                  </a:cubicBezTo>
                  <a:cubicBezTo>
                    <a:pt x="9805" y="2150"/>
                    <a:pt x="14996" y="0"/>
                    <a:pt x="20409" y="0"/>
                  </a:cubicBezTo>
                  <a:close/>
                </a:path>
              </a:pathLst>
            </a:custGeom>
            <a:solidFill>
              <a:srgbClr val="FAE7BC"/>
            </a:solidFill>
            <a:ln w="85725" cap="rnd">
              <a:solidFill>
                <a:srgbClr val="494848"/>
              </a:solidFill>
              <a:prstDash val="solid"/>
              <a:round/>
            </a:ln>
          </p:spPr>
        </p:sp>
        <p:sp>
          <p:nvSpPr>
            <p:cNvPr id="7" name="TextBox 7"/>
            <p:cNvSpPr txBox="1"/>
            <p:nvPr/>
          </p:nvSpPr>
          <p:spPr>
            <a:xfrm>
              <a:off x="0" y="-38100"/>
              <a:ext cx="5095428" cy="254572"/>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19200" y="710945"/>
            <a:ext cx="16210693" cy="1006045"/>
          </a:xfrm>
          <a:prstGeom prst="rect">
            <a:avLst/>
          </a:prstGeom>
        </p:spPr>
        <p:txBody>
          <a:bodyPr wrap="square" lIns="0" tIns="0" rIns="0" bIns="0" rtlCol="0" anchor="t">
            <a:spAutoFit/>
          </a:bodyPr>
          <a:lstStyle/>
          <a:p>
            <a:pPr algn="ctr">
              <a:lnSpc>
                <a:spcPts val="8389"/>
              </a:lnSpc>
            </a:pPr>
            <a:r>
              <a:rPr lang="en-US" sz="5600" b="1" dirty="0">
                <a:solidFill>
                  <a:srgbClr val="000000"/>
                </a:solidFill>
                <a:latin typeface="Century Gothic Paneuropean Bold"/>
                <a:ea typeface="Century Gothic Paneuropean Bold"/>
                <a:cs typeface="Century Gothic Paneuropean Bold"/>
                <a:sym typeface="Century Gothic Paneuropean Bold"/>
              </a:rPr>
              <a:t>HARDWARE AND SOFTWARE REQUIREMENTS</a:t>
            </a:r>
          </a:p>
        </p:txBody>
      </p:sp>
      <p:sp>
        <p:nvSpPr>
          <p:cNvPr id="9" name="TextBox 9"/>
          <p:cNvSpPr txBox="1"/>
          <p:nvPr/>
        </p:nvSpPr>
        <p:spPr>
          <a:xfrm>
            <a:off x="1597633" y="2709887"/>
            <a:ext cx="4834381" cy="6268126"/>
          </a:xfrm>
          <a:prstGeom prst="rect">
            <a:avLst/>
          </a:prstGeom>
        </p:spPr>
        <p:txBody>
          <a:bodyPr lIns="0" tIns="0" rIns="0" bIns="0" rtlCol="0" anchor="t">
            <a:spAutoFit/>
          </a:bodyPr>
          <a:lstStyle/>
          <a:p>
            <a:pPr algn="just">
              <a:lnSpc>
                <a:spcPts val="4116"/>
              </a:lnSpc>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Software Requirements:</a:t>
            </a: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•VS Code</a:t>
            </a: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•Python</a:t>
            </a: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PrettyMIDI</a:t>
            </a: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FluidSynth</a:t>
            </a: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•Music21</a:t>
            </a: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a:t>
            </a:r>
            <a:r>
              <a:rPr lang="en-US" sz="3000" dirty="0" err="1">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LilyPond</a:t>
            </a: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•Flask</a:t>
            </a: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•HTML</a:t>
            </a: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•CSS</a:t>
            </a:r>
          </a:p>
          <a:p>
            <a:pPr algn="just">
              <a:lnSpc>
                <a:spcPts val="4116"/>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•JavaScript</a:t>
            </a:r>
          </a:p>
          <a:p>
            <a:pPr algn="just">
              <a:lnSpc>
                <a:spcPts val="4116"/>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
        <p:nvSpPr>
          <p:cNvPr id="10" name="Freeform 10"/>
          <p:cNvSpPr/>
          <p:nvPr/>
        </p:nvSpPr>
        <p:spPr>
          <a:xfrm flipH="1">
            <a:off x="17259300" y="3085173"/>
            <a:ext cx="4518707" cy="3939865"/>
          </a:xfrm>
          <a:custGeom>
            <a:avLst/>
            <a:gdLst/>
            <a:ahLst/>
            <a:cxnLst/>
            <a:rect l="l" t="t" r="r" b="b"/>
            <a:pathLst>
              <a:path w="4518707" h="3939865">
                <a:moveTo>
                  <a:pt x="4518707" y="0"/>
                </a:moveTo>
                <a:lnTo>
                  <a:pt x="0" y="0"/>
                </a:lnTo>
                <a:lnTo>
                  <a:pt x="0" y="3939864"/>
                </a:lnTo>
                <a:lnTo>
                  <a:pt x="4518707" y="3939864"/>
                </a:lnTo>
                <a:lnTo>
                  <a:pt x="4518707"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486583" y="3085173"/>
            <a:ext cx="4518707" cy="3939865"/>
          </a:xfrm>
          <a:custGeom>
            <a:avLst/>
            <a:gdLst/>
            <a:ahLst/>
            <a:cxnLst/>
            <a:rect l="l" t="t" r="r" b="b"/>
            <a:pathLst>
              <a:path w="4518707" h="3939865">
                <a:moveTo>
                  <a:pt x="0" y="0"/>
                </a:moveTo>
                <a:lnTo>
                  <a:pt x="4518707" y="0"/>
                </a:lnTo>
                <a:lnTo>
                  <a:pt x="4518707" y="3939864"/>
                </a:lnTo>
                <a:lnTo>
                  <a:pt x="0" y="3939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488343" y="-989670"/>
            <a:ext cx="1080715" cy="2956684"/>
            <a:chOff x="0" y="0"/>
            <a:chExt cx="284633" cy="778715"/>
          </a:xfrm>
        </p:grpSpPr>
        <p:sp>
          <p:nvSpPr>
            <p:cNvPr id="13" name="Freeform 13"/>
            <p:cNvSpPr/>
            <p:nvPr/>
          </p:nvSpPr>
          <p:spPr>
            <a:xfrm>
              <a:off x="0" y="0"/>
              <a:ext cx="284633" cy="778715"/>
            </a:xfrm>
            <a:custGeom>
              <a:avLst/>
              <a:gdLst/>
              <a:ahLst/>
              <a:cxnLst/>
              <a:rect l="l" t="t" r="r" b="b"/>
              <a:pathLst>
                <a:path w="284633" h="778715">
                  <a:moveTo>
                    <a:pt x="142316" y="0"/>
                  </a:moveTo>
                  <a:lnTo>
                    <a:pt x="142316" y="0"/>
                  </a:lnTo>
                  <a:cubicBezTo>
                    <a:pt x="220916" y="0"/>
                    <a:pt x="284633" y="63717"/>
                    <a:pt x="284633" y="142316"/>
                  </a:cubicBezTo>
                  <a:lnTo>
                    <a:pt x="284633" y="636399"/>
                  </a:lnTo>
                  <a:cubicBezTo>
                    <a:pt x="284633" y="714998"/>
                    <a:pt x="220916" y="778715"/>
                    <a:pt x="142316" y="778715"/>
                  </a:cubicBezTo>
                  <a:lnTo>
                    <a:pt x="142316" y="778715"/>
                  </a:lnTo>
                  <a:cubicBezTo>
                    <a:pt x="63717" y="778715"/>
                    <a:pt x="0" y="714998"/>
                    <a:pt x="0" y="636399"/>
                  </a:cubicBezTo>
                  <a:lnTo>
                    <a:pt x="0" y="142316"/>
                  </a:lnTo>
                  <a:cubicBezTo>
                    <a:pt x="0" y="63717"/>
                    <a:pt x="63717" y="0"/>
                    <a:pt x="142316" y="0"/>
                  </a:cubicBezTo>
                  <a:close/>
                </a:path>
              </a:pathLst>
            </a:custGeom>
            <a:solidFill>
              <a:srgbClr val="FAE7BC"/>
            </a:solidFill>
          </p:spPr>
        </p:sp>
        <p:sp>
          <p:nvSpPr>
            <p:cNvPr id="14" name="TextBox 14"/>
            <p:cNvSpPr txBox="1"/>
            <p:nvPr/>
          </p:nvSpPr>
          <p:spPr>
            <a:xfrm>
              <a:off x="0" y="-38100"/>
              <a:ext cx="284633" cy="816815"/>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9753600" y="2128346"/>
            <a:ext cx="5106262" cy="4152034"/>
          </a:xfrm>
          <a:prstGeom prst="rect">
            <a:avLst/>
          </a:prstGeom>
        </p:spPr>
        <p:txBody>
          <a:bodyPr lIns="0" tIns="0" rIns="0" bIns="0" rtlCol="0" anchor="t">
            <a:spAutoFit/>
          </a:bodyPr>
          <a:lstStyle/>
          <a:p>
            <a:pPr algn="just">
              <a:lnSpc>
                <a:spcPts val="4111"/>
              </a:lnSpc>
            </a:pPr>
            <a:endParaRPr sz="3000" dirty="0">
              <a:latin typeface="Times New Roman" panose="02020603050405020304" pitchFamily="18" charset="0"/>
              <a:cs typeface="Times New Roman" panose="02020603050405020304" pitchFamily="18" charset="0"/>
            </a:endParaRPr>
          </a:p>
          <a:p>
            <a:pPr algn="just">
              <a:lnSpc>
                <a:spcPts val="4111"/>
              </a:lnSpc>
            </a:pPr>
            <a:r>
              <a:rPr lang="en-US" sz="3000" b="1" dirty="0">
                <a:solidFill>
                  <a:srgbClr val="000000"/>
                </a:solidFill>
                <a:latin typeface="Times New Roman" panose="02020603050405020304" pitchFamily="18" charset="0"/>
                <a:ea typeface="Century Gothic Paneuropean Bold"/>
                <a:cs typeface="Times New Roman" panose="02020603050405020304" pitchFamily="18" charset="0"/>
                <a:sym typeface="Century Gothic Paneuropean Bold"/>
              </a:rPr>
              <a:t>Hardware Requirements:</a:t>
            </a:r>
          </a:p>
          <a:p>
            <a:pPr algn="just">
              <a:lnSpc>
                <a:spcPts val="4111"/>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•Operating System: Windows, Mac, Linux</a:t>
            </a:r>
          </a:p>
          <a:p>
            <a:pPr algn="just">
              <a:lnSpc>
                <a:spcPts val="4111"/>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•Processor: Intel i5 or equivalent</a:t>
            </a:r>
          </a:p>
          <a:p>
            <a:pPr algn="just">
              <a:lnSpc>
                <a:spcPts val="4111"/>
              </a:lnSpc>
            </a:pPr>
            <a:r>
              <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rPr>
              <a:t>•RAM: Minimum 8GB</a:t>
            </a:r>
          </a:p>
          <a:p>
            <a:pPr algn="just">
              <a:lnSpc>
                <a:spcPts val="4111"/>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a:p>
            <a:pPr algn="just">
              <a:lnSpc>
                <a:spcPts val="4111"/>
              </a:lnSpc>
            </a:pPr>
            <a:endParaRPr lang="en-US" sz="3000" dirty="0">
              <a:solidFill>
                <a:srgbClr val="000000"/>
              </a:solidFill>
              <a:latin typeface="Times New Roman" panose="02020603050405020304" pitchFamily="18" charset="0"/>
              <a:ea typeface="Century Gothic Paneuropean"/>
              <a:cs typeface="Times New Roman" panose="02020603050405020304" pitchFamily="18" charset="0"/>
              <a:sym typeface="Century Gothic Paneuropean"/>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TM03457510[[fn=Savon]]</Template>
  <TotalTime>156</TotalTime>
  <Words>1900</Words>
  <Application>Microsoft Office PowerPoint</Application>
  <PresentationFormat>Custom</PresentationFormat>
  <Paragraphs>204</Paragraphs>
  <Slides>34</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34</vt:i4>
      </vt:variant>
    </vt:vector>
  </HeadingPairs>
  <TitlesOfParts>
    <vt:vector size="45" baseType="lpstr">
      <vt:lpstr>Century Gothic Paneuropean</vt:lpstr>
      <vt:lpstr>Calibri</vt:lpstr>
      <vt:lpstr>Wingdings 3</vt:lpstr>
      <vt:lpstr>Tw Cen MT</vt:lpstr>
      <vt:lpstr>Century Gothic Paneuropean Bold</vt:lpstr>
      <vt:lpstr>Open Sans Bold</vt:lpstr>
      <vt:lpstr>Tw Cen MT Condensed</vt:lpstr>
      <vt:lpstr>Open Sans</vt:lpstr>
      <vt:lpstr>Times New Roman</vt:lpstr>
      <vt:lpstr>Arial</vt:lpstr>
      <vt:lpstr>Integral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AutoComposer : AI Based Music Generation and Sheet Generation</dc:title>
  <dc:creator>bhuvan</dc:creator>
  <cp:lastModifiedBy>Chiriki Chandana</cp:lastModifiedBy>
  <cp:revision>11</cp:revision>
  <dcterms:created xsi:type="dcterms:W3CDTF">2006-08-16T00:00:00Z</dcterms:created>
  <dcterms:modified xsi:type="dcterms:W3CDTF">2025-06-27T05:19:31Z</dcterms:modified>
  <dc:identifier>DAGp3mvSE7E</dc:identifier>
</cp:coreProperties>
</file>

<file path=docProps/thumbnail.jpeg>
</file>